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70" r:id="rId6"/>
    <p:sldId id="286" r:id="rId7"/>
    <p:sldId id="293" r:id="rId8"/>
    <p:sldId id="287" r:id="rId9"/>
    <p:sldId id="289" r:id="rId10"/>
    <p:sldId id="271" r:id="rId11"/>
    <p:sldId id="290" r:id="rId12"/>
    <p:sldId id="276" r:id="rId13"/>
    <p:sldId id="258" r:id="rId14"/>
    <p:sldId id="259" r:id="rId15"/>
    <p:sldId id="263" r:id="rId16"/>
    <p:sldId id="267" r:id="rId17"/>
    <p:sldId id="277" r:id="rId18"/>
    <p:sldId id="264" r:id="rId19"/>
    <p:sldId id="265" r:id="rId20"/>
    <p:sldId id="266" r:id="rId21"/>
    <p:sldId id="274" r:id="rId22"/>
    <p:sldId id="295" r:id="rId23"/>
    <p:sldId id="296" r:id="rId24"/>
    <p:sldId id="297" r:id="rId25"/>
    <p:sldId id="278" r:id="rId26"/>
    <p:sldId id="272" r:id="rId27"/>
    <p:sldId id="288" r:id="rId28"/>
    <p:sldId id="275" r:id="rId29"/>
    <p:sldId id="280" r:id="rId30"/>
    <p:sldId id="281" r:id="rId31"/>
    <p:sldId id="282" r:id="rId32"/>
    <p:sldId id="291" r:id="rId33"/>
    <p:sldId id="283" r:id="rId34"/>
    <p:sldId id="284" r:id="rId35"/>
    <p:sldId id="292" r:id="rId36"/>
    <p:sldId id="262" r:id="rId37"/>
    <p:sldId id="294"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D3F"/>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28CB106D-8CD5-4553-8577-EAB954A9E8A3}" type="datetimeFigureOut">
              <a:rPr lang="en-CA"/>
              <a:pPr>
                <a:defRPr/>
              </a:pPr>
              <a:t>24/01/2012</a:t>
            </a:fld>
            <a:endParaRPr lang="en-CA"/>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CA"/>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5C3776A8-1932-43C4-AD53-5A66F80058B5}"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4615D6B-6A16-4827-A8DC-153E50F7B9D2}" type="datetimeFigureOut">
              <a:rPr lang="en-CA"/>
              <a:pPr>
                <a:defRPr/>
              </a:pPr>
              <a:t>24/01/2012</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A74C3F5F-7AF3-429B-8103-EA9864B76A20}"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09BBB5F-A0BA-4C7A-A556-A7055CDB59F0}" type="datetimeFigureOut">
              <a:rPr lang="en-CA"/>
              <a:pPr>
                <a:defRPr/>
              </a:pPr>
              <a:t>24/01/2012</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17E88A89-8DE0-491F-8997-3161B5D7CB18}"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216148B5-0B34-42C7-8386-F698E3A9AF44}" type="datetimeFigureOut">
              <a:rPr lang="en-CA"/>
              <a:pPr>
                <a:defRPr/>
              </a:pPr>
              <a:t>24/01/2012</a:t>
            </a:fld>
            <a:endParaRPr lang="en-CA"/>
          </a:p>
        </p:txBody>
      </p:sp>
      <p:sp>
        <p:nvSpPr>
          <p:cNvPr id="5" name="Slide Number Placeholder 8"/>
          <p:cNvSpPr>
            <a:spLocks noGrp="1"/>
          </p:cNvSpPr>
          <p:nvPr>
            <p:ph type="sldNum" sz="quarter" idx="11"/>
          </p:nvPr>
        </p:nvSpPr>
        <p:spPr/>
        <p:txBody>
          <a:bodyPr rtlCol="0"/>
          <a:lstStyle>
            <a:lvl1pPr>
              <a:defRPr/>
            </a:lvl1pPr>
          </a:lstStyle>
          <a:p>
            <a:pPr>
              <a:defRPr/>
            </a:pPr>
            <a:fld id="{62EEF038-BCAC-4183-BD6A-63DD5B761709}" type="slidenum">
              <a:rPr lang="en-CA"/>
              <a:pPr>
                <a:defRPr/>
              </a:pPr>
              <a:t>‹#›</a:t>
            </a:fld>
            <a:endParaRPr lang="en-CA"/>
          </a:p>
        </p:txBody>
      </p:sp>
      <p:sp>
        <p:nvSpPr>
          <p:cNvPr id="6" name="Footer Placeholder 9"/>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7CB6364E-6CB9-4569-BEEF-FF135AD24345}" type="datetimeFigureOut">
              <a:rPr lang="en-CA"/>
              <a:pPr>
                <a:defRPr/>
              </a:pPr>
              <a:t>24/01/2012</a:t>
            </a:fld>
            <a:endParaRPr lang="en-CA"/>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CA"/>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6D53650A-6B62-4633-92AA-F0578ECB9EF2}"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ED0D792-BE08-4CF0-8ED9-10D2D83C0BE7}" type="datetimeFigureOut">
              <a:rPr lang="en-CA"/>
              <a:pPr>
                <a:defRPr/>
              </a:pPr>
              <a:t>24/01/2012</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4CEE3243-41C5-4924-9E3C-8D250BA7F79D}"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71146BD9-6F04-4484-A192-52C9905A4C52}" type="datetimeFigureOut">
              <a:rPr lang="en-CA"/>
              <a:pPr>
                <a:defRPr/>
              </a:pPr>
              <a:t>24/01/2012</a:t>
            </a:fld>
            <a:endParaRPr lang="en-CA"/>
          </a:p>
        </p:txBody>
      </p:sp>
      <p:sp>
        <p:nvSpPr>
          <p:cNvPr id="8" name="Footer Placeholder 2"/>
          <p:cNvSpPr>
            <a:spLocks noGrp="1"/>
          </p:cNvSpPr>
          <p:nvPr>
            <p:ph type="ftr" sz="quarter" idx="11"/>
          </p:nvPr>
        </p:nvSpPr>
        <p:spPr/>
        <p:txBody>
          <a:bodyPr/>
          <a:lstStyle>
            <a:lvl1pPr>
              <a:defRPr/>
            </a:lvl1pPr>
          </a:lstStyle>
          <a:p>
            <a:pPr>
              <a:defRPr/>
            </a:pPr>
            <a:endParaRPr lang="en-CA"/>
          </a:p>
        </p:txBody>
      </p:sp>
      <p:sp>
        <p:nvSpPr>
          <p:cNvPr id="9" name="Slide Number Placeholder 22"/>
          <p:cNvSpPr>
            <a:spLocks noGrp="1"/>
          </p:cNvSpPr>
          <p:nvPr>
            <p:ph type="sldNum" sz="quarter" idx="12"/>
          </p:nvPr>
        </p:nvSpPr>
        <p:spPr/>
        <p:txBody>
          <a:bodyPr/>
          <a:lstStyle>
            <a:lvl1pPr>
              <a:defRPr/>
            </a:lvl1pPr>
          </a:lstStyle>
          <a:p>
            <a:pPr>
              <a:defRPr/>
            </a:pPr>
            <a:fld id="{0E0A554A-DF56-4257-A45F-5FFA9A077426}"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A04B130F-2DFD-4AF0-8F3C-3B39AC6DF164}" type="datetimeFigureOut">
              <a:rPr lang="en-CA"/>
              <a:pPr>
                <a:defRPr/>
              </a:pPr>
              <a:t>24/01/2012</a:t>
            </a:fld>
            <a:endParaRPr lang="en-CA"/>
          </a:p>
        </p:txBody>
      </p:sp>
      <p:sp>
        <p:nvSpPr>
          <p:cNvPr id="4" name="Slide Number Placeholder 6"/>
          <p:cNvSpPr>
            <a:spLocks noGrp="1"/>
          </p:cNvSpPr>
          <p:nvPr>
            <p:ph type="sldNum" sz="quarter" idx="11"/>
          </p:nvPr>
        </p:nvSpPr>
        <p:spPr/>
        <p:txBody>
          <a:bodyPr rtlCol="0"/>
          <a:lstStyle>
            <a:lvl1pPr>
              <a:defRPr/>
            </a:lvl1pPr>
          </a:lstStyle>
          <a:p>
            <a:pPr>
              <a:defRPr/>
            </a:pPr>
            <a:fld id="{EBE62851-6B71-4E0F-AF76-63132A20A952}" type="slidenum">
              <a:rPr lang="en-CA"/>
              <a:pPr>
                <a:defRPr/>
              </a:pPr>
              <a:t>‹#›</a:t>
            </a:fld>
            <a:endParaRPr lang="en-CA"/>
          </a:p>
        </p:txBody>
      </p:sp>
      <p:sp>
        <p:nvSpPr>
          <p:cNvPr id="5" name="Footer Placeholder 7"/>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A83C855-A41B-436B-A45E-A64DEF53CCD0}" type="datetimeFigureOut">
              <a:rPr lang="en-CA"/>
              <a:pPr>
                <a:defRPr/>
              </a:pPr>
              <a:t>24/01/2012</a:t>
            </a:fld>
            <a:endParaRPr lang="en-CA"/>
          </a:p>
        </p:txBody>
      </p:sp>
      <p:sp>
        <p:nvSpPr>
          <p:cNvPr id="3" name="Footer Placeholder 2"/>
          <p:cNvSpPr>
            <a:spLocks noGrp="1"/>
          </p:cNvSpPr>
          <p:nvPr>
            <p:ph type="ftr" sz="quarter" idx="11"/>
          </p:nvPr>
        </p:nvSpPr>
        <p:spPr/>
        <p:txBody>
          <a:bodyPr/>
          <a:lstStyle>
            <a:lvl1pPr>
              <a:defRPr/>
            </a:lvl1pPr>
          </a:lstStyle>
          <a:p>
            <a:pPr>
              <a:defRPr/>
            </a:pPr>
            <a:endParaRPr lang="en-CA"/>
          </a:p>
        </p:txBody>
      </p:sp>
      <p:sp>
        <p:nvSpPr>
          <p:cNvPr id="4" name="Slide Number Placeholder 22"/>
          <p:cNvSpPr>
            <a:spLocks noGrp="1"/>
          </p:cNvSpPr>
          <p:nvPr>
            <p:ph type="sldNum" sz="quarter" idx="12"/>
          </p:nvPr>
        </p:nvSpPr>
        <p:spPr/>
        <p:txBody>
          <a:bodyPr/>
          <a:lstStyle>
            <a:lvl1pPr>
              <a:defRPr/>
            </a:lvl1pPr>
          </a:lstStyle>
          <a:p>
            <a:pPr>
              <a:defRPr/>
            </a:pPr>
            <a:fld id="{0EEED996-85ED-4671-82E0-ACC1761B0117}"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0CC83DF3-6E76-4ED1-81CD-DDB34C4BD640}" type="datetimeFigureOut">
              <a:rPr lang="en-CA"/>
              <a:pPr>
                <a:defRPr/>
              </a:pPr>
              <a:t>24/01/2012</a:t>
            </a:fld>
            <a:endParaRPr lang="en-CA"/>
          </a:p>
        </p:txBody>
      </p:sp>
      <p:sp>
        <p:nvSpPr>
          <p:cNvPr id="13" name="Slide Number Placeholder 21"/>
          <p:cNvSpPr>
            <a:spLocks noGrp="1"/>
          </p:cNvSpPr>
          <p:nvPr>
            <p:ph type="sldNum" sz="quarter" idx="11"/>
          </p:nvPr>
        </p:nvSpPr>
        <p:spPr/>
        <p:txBody>
          <a:bodyPr rtlCol="0"/>
          <a:lstStyle>
            <a:lvl1pPr>
              <a:defRPr/>
            </a:lvl1pPr>
          </a:lstStyle>
          <a:p>
            <a:pPr>
              <a:defRPr/>
            </a:pPr>
            <a:fld id="{E3A339F9-6918-4FE4-9406-59BC7D94EBFA}" type="slidenum">
              <a:rPr lang="en-CA"/>
              <a:pPr>
                <a:defRPr/>
              </a:pPr>
              <a:t>‹#›</a:t>
            </a:fld>
            <a:endParaRPr lang="en-CA"/>
          </a:p>
        </p:txBody>
      </p:sp>
      <p:sp>
        <p:nvSpPr>
          <p:cNvPr id="14" name="Footer Placeholder 22"/>
          <p:cNvSpPr>
            <a:spLocks noGrp="1"/>
          </p:cNvSpPr>
          <p:nvPr>
            <p:ph type="ftr" sz="quarter" idx="12"/>
          </p:nvPr>
        </p:nvSpPr>
        <p:spPr/>
        <p:txBody>
          <a:bodyPr rtlCol="0"/>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088984A9-FF43-4EED-9A1B-8922AA2A4DFC}" type="datetimeFigureOut">
              <a:rPr lang="en-CA"/>
              <a:pPr>
                <a:defRPr/>
              </a:pPr>
              <a:t>24/01/2012</a:t>
            </a:fld>
            <a:endParaRPr lang="en-CA"/>
          </a:p>
        </p:txBody>
      </p:sp>
      <p:sp>
        <p:nvSpPr>
          <p:cNvPr id="13" name="Slide Number Placeholder 17"/>
          <p:cNvSpPr>
            <a:spLocks noGrp="1"/>
          </p:cNvSpPr>
          <p:nvPr>
            <p:ph type="sldNum" sz="quarter" idx="11"/>
          </p:nvPr>
        </p:nvSpPr>
        <p:spPr/>
        <p:txBody>
          <a:bodyPr rtlCol="0"/>
          <a:lstStyle>
            <a:lvl1pPr>
              <a:defRPr/>
            </a:lvl1pPr>
          </a:lstStyle>
          <a:p>
            <a:pPr>
              <a:defRPr/>
            </a:pPr>
            <a:fld id="{B692B795-EB7E-427C-9F33-5AD29F416D7E}" type="slidenum">
              <a:rPr lang="en-CA"/>
              <a:pPr>
                <a:defRPr/>
              </a:pPr>
              <a:t>‹#›</a:t>
            </a:fld>
            <a:endParaRPr lang="en-CA"/>
          </a:p>
        </p:txBody>
      </p:sp>
      <p:sp>
        <p:nvSpPr>
          <p:cNvPr id="14" name="Footer Placeholder 20"/>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3624CCAE-CAD4-45D9-BDD6-8E8D4277C222}" type="datetimeFigureOut">
              <a:rPr lang="en-CA"/>
              <a:pPr>
                <a:defRPr/>
              </a:pPr>
              <a:t>24/01/2012</a:t>
            </a:fld>
            <a:endParaRPr lang="en-CA"/>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1EF60E5F-2FCF-4B65-8C86-94789CBEC1BA}"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12" r:id="rId4"/>
    <p:sldLayoutId id="2147483713" r:id="rId5"/>
    <p:sldLayoutId id="2147483720" r:id="rId6"/>
    <p:sldLayoutId id="2147483714" r:id="rId7"/>
    <p:sldLayoutId id="2147483721" r:id="rId8"/>
    <p:sldLayoutId id="2147483722" r:id="rId9"/>
    <p:sldLayoutId id="2147483715" r:id="rId10"/>
    <p:sldLayoutId id="2147483716"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6FB833"/>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C0E5AF"/>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893888"/>
          </a:xfrm>
        </p:spPr>
        <p:txBody>
          <a:bodyPr/>
          <a:lstStyle/>
          <a:p>
            <a:pPr eaLnBrk="1" fontAlgn="auto" hangingPunct="1">
              <a:spcAft>
                <a:spcPts val="0"/>
              </a:spcAft>
              <a:defRPr/>
            </a:pPr>
            <a:r>
              <a:rPr lang="en-US" dirty="0"/>
              <a:t>AP Chemistry Exam Question Profiler</a:t>
            </a:r>
            <a:endParaRPr lang="en-CA" dirty="0"/>
          </a:p>
        </p:txBody>
      </p:sp>
      <p:sp>
        <p:nvSpPr>
          <p:cNvPr id="8195" name="Subtitle 2"/>
          <p:cNvSpPr>
            <a:spLocks noGrp="1"/>
          </p:cNvSpPr>
          <p:nvPr>
            <p:ph type="subTitle" idx="1"/>
          </p:nvPr>
        </p:nvSpPr>
        <p:spPr>
          <a:xfrm>
            <a:off x="2286000" y="5003800"/>
            <a:ext cx="6172200" cy="1371600"/>
          </a:xfrm>
        </p:spPr>
        <p:txBody>
          <a:bodyPr/>
          <a:lstStyle/>
          <a:p>
            <a:pPr eaLnBrk="1" hangingPunct="1"/>
            <a:r>
              <a:rPr lang="en-CA" smtClean="0"/>
              <a:t>VSEPR Models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Common Mistakes Made By Students</a:t>
            </a:r>
            <a:endParaRPr lang="en-CA" dirty="0"/>
          </a:p>
        </p:txBody>
      </p:sp>
      <p:sp>
        <p:nvSpPr>
          <p:cNvPr id="17411" name="Content Placeholder 2"/>
          <p:cNvSpPr>
            <a:spLocks noGrp="1"/>
          </p:cNvSpPr>
          <p:nvPr>
            <p:ph sz="quarter" idx="1"/>
          </p:nvPr>
        </p:nvSpPr>
        <p:spPr>
          <a:xfrm>
            <a:off x="457200" y="1600200"/>
            <a:ext cx="7467600" cy="4873625"/>
          </a:xfrm>
        </p:spPr>
        <p:txBody>
          <a:bodyPr/>
          <a:lstStyle/>
          <a:p>
            <a:pPr eaLnBrk="1" hangingPunct="1">
              <a:lnSpc>
                <a:spcPct val="90000"/>
              </a:lnSpc>
              <a:spcAft>
                <a:spcPts val="1200"/>
              </a:spcAft>
            </a:pPr>
            <a:r>
              <a:rPr lang="en-CA" sz="2800" smtClean="0"/>
              <a:t>Unable to identify a triple bond as being stronger than a single bond</a:t>
            </a:r>
          </a:p>
          <a:p>
            <a:pPr eaLnBrk="1" hangingPunct="1">
              <a:lnSpc>
                <a:spcPct val="90000"/>
              </a:lnSpc>
              <a:spcAft>
                <a:spcPts val="1200"/>
              </a:spcAft>
            </a:pPr>
            <a:r>
              <a:rPr lang="en-CA" sz="2800" smtClean="0"/>
              <a:t>Misunderstanding the term “resonance.”</a:t>
            </a:r>
          </a:p>
          <a:p>
            <a:pPr eaLnBrk="1" hangingPunct="1">
              <a:lnSpc>
                <a:spcPct val="90000"/>
              </a:lnSpc>
              <a:spcAft>
                <a:spcPts val="1200"/>
              </a:spcAft>
            </a:pPr>
            <a:r>
              <a:rPr lang="en-CA" sz="2800" smtClean="0"/>
              <a:t>Many students did not understand the term “hybridization of the S atom.”  Some confused this with atomic structure or a statement of the geometry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Common Mistakes Made By Students</a:t>
            </a:r>
            <a:endParaRPr lang="en-CA" dirty="0"/>
          </a:p>
        </p:txBody>
      </p:sp>
      <p:sp>
        <p:nvSpPr>
          <p:cNvPr id="18435" name="Content Placeholder 2"/>
          <p:cNvSpPr>
            <a:spLocks noGrp="1"/>
          </p:cNvSpPr>
          <p:nvPr>
            <p:ph sz="quarter" idx="1"/>
          </p:nvPr>
        </p:nvSpPr>
        <p:spPr>
          <a:xfrm>
            <a:off x="457200" y="1600200"/>
            <a:ext cx="7467600" cy="4873625"/>
          </a:xfrm>
        </p:spPr>
        <p:txBody>
          <a:bodyPr/>
          <a:lstStyle/>
          <a:p>
            <a:pPr eaLnBrk="1" hangingPunct="1"/>
            <a:r>
              <a:rPr lang="en-CA" sz="2800" smtClean="0"/>
              <a:t>Incomplete justification given for a molecular geometry.  A statement that lone electron pairs are present is a fact and does not provide an explanation for the geometry of the molecule.  Describing the two-dimensional image you have drawn on the paper, </a:t>
            </a:r>
            <a:r>
              <a:rPr lang="en-CA" sz="2800" b="1" smtClean="0">
                <a:solidFill>
                  <a:srgbClr val="FF4D3F"/>
                </a:solidFill>
              </a:rPr>
              <a:t>citing relative the relative positions of molecules</a:t>
            </a:r>
            <a:r>
              <a:rPr lang="en-CA" sz="2800" smtClean="0"/>
              <a:t> as above or below one another is not sufficient justification.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4225"/>
          </a:xfrm>
        </p:spPr>
        <p:txBody>
          <a:bodyPr/>
          <a:lstStyle/>
          <a:p>
            <a:pPr eaLnBrk="1" fontAlgn="auto" hangingPunct="1">
              <a:spcAft>
                <a:spcPts val="0"/>
              </a:spcAft>
              <a:defRPr/>
            </a:pPr>
            <a:r>
              <a:rPr lang="en-CA" dirty="0" smtClean="0"/>
              <a:t>Analysis of</a:t>
            </a:r>
            <a:br>
              <a:rPr lang="en-CA" dirty="0" smtClean="0"/>
            </a:br>
            <a:r>
              <a:rPr lang="en-CA" dirty="0" smtClean="0"/>
              <a:t>Free Response Question</a:t>
            </a:r>
            <a:endParaRPr lang="en-CA" dirty="0"/>
          </a:p>
        </p:txBody>
      </p:sp>
      <p:sp>
        <p:nvSpPr>
          <p:cNvPr id="19459" name="Text Placeholder 2"/>
          <p:cNvSpPr>
            <a:spLocks noGrp="1"/>
          </p:cNvSpPr>
          <p:nvPr>
            <p:ph type="body" idx="1"/>
          </p:nvPr>
        </p:nvSpPr>
        <p:spPr/>
        <p:txBody>
          <a:bodyPr/>
          <a:lstStyle/>
          <a:p>
            <a:pPr eaLnBrk="1" hangingPunct="1"/>
            <a:r>
              <a:rPr lang="en-CA" smtClean="0"/>
              <a:t>2006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Content Placeholder 3" descr="2006 Question 7.png"/>
          <p:cNvPicPr>
            <a:picLocks noGrp="1" noChangeAspect="1"/>
          </p:cNvPicPr>
          <p:nvPr>
            <p:ph sz="quarter" idx="1"/>
          </p:nvPr>
        </p:nvPicPr>
        <p:blipFill>
          <a:blip r:embed="rId2" cstate="print"/>
          <a:srcRect/>
          <a:stretch>
            <a:fillRect/>
          </a:stretch>
        </p:blipFill>
        <p:spPr>
          <a:xfrm>
            <a:off x="255588" y="0"/>
            <a:ext cx="7772796" cy="6636931"/>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Content Placeholder 3" descr="2006 Question 7.png"/>
          <p:cNvPicPr>
            <a:picLocks noChangeAspect="1"/>
          </p:cNvPicPr>
          <p:nvPr/>
        </p:nvPicPr>
        <p:blipFill>
          <a:blip r:embed="rId2" cstate="print"/>
          <a:srcRect/>
          <a:stretch>
            <a:fillRect/>
          </a:stretch>
        </p:blipFill>
        <p:spPr bwMode="auto">
          <a:xfrm>
            <a:off x="323850" y="188913"/>
            <a:ext cx="7167563" cy="6119812"/>
          </a:xfrm>
          <a:prstGeom prst="rect">
            <a:avLst/>
          </a:prstGeom>
          <a:noFill/>
          <a:ln w="9525">
            <a:noFill/>
            <a:miter lim="800000"/>
            <a:headEnd/>
            <a:tailEnd/>
          </a:ln>
        </p:spPr>
      </p:pic>
      <p:sp>
        <p:nvSpPr>
          <p:cNvPr id="6" name="Rectangular Callout 5"/>
          <p:cNvSpPr>
            <a:spLocks noChangeArrowheads="1"/>
          </p:cNvSpPr>
          <p:nvPr/>
        </p:nvSpPr>
        <p:spPr bwMode="auto">
          <a:xfrm>
            <a:off x="5003800" y="3429000"/>
            <a:ext cx="3671888" cy="2520950"/>
          </a:xfrm>
          <a:prstGeom prst="wedgeRectCallout">
            <a:avLst>
              <a:gd name="adj1" fmla="val -112042"/>
              <a:gd name="adj2" fmla="val -167255"/>
            </a:avLst>
          </a:prstGeom>
          <a:solidFill>
            <a:srgbClr val="FF0000"/>
          </a:solidFill>
          <a:ln w="25400" algn="ctr">
            <a:solidFill>
              <a:srgbClr val="5C9929"/>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21508" name="TextBox 6"/>
          <p:cNvSpPr txBox="1">
            <a:spLocks noChangeArrowheads="1"/>
          </p:cNvSpPr>
          <p:nvPr/>
        </p:nvSpPr>
        <p:spPr bwMode="auto">
          <a:xfrm>
            <a:off x="5076825" y="3500438"/>
            <a:ext cx="3671888" cy="2289175"/>
          </a:xfrm>
          <a:prstGeom prst="rect">
            <a:avLst/>
          </a:prstGeom>
          <a:noFill/>
          <a:ln w="9525">
            <a:noFill/>
            <a:miter lim="800000"/>
            <a:headEnd/>
            <a:tailEnd/>
          </a:ln>
        </p:spPr>
        <p:txBody>
          <a:bodyPr>
            <a:spAutoFit/>
          </a:bodyPr>
          <a:lstStyle/>
          <a:p>
            <a:r>
              <a:rPr lang="en-CA">
                <a:latin typeface="Century Schoolbook" pitchFamily="18" charset="0"/>
              </a:rPr>
              <a:t>A choice of two questions was given on this exam.  The other question tested the student on periodic trends and ions.  </a:t>
            </a:r>
          </a:p>
          <a:p>
            <a:endParaRPr lang="en-CA">
              <a:latin typeface="Century Schoolbook" pitchFamily="18" charset="0"/>
            </a:endParaRPr>
          </a:p>
          <a:p>
            <a:r>
              <a:rPr lang="en-CA">
                <a:latin typeface="Century Schoolbook" pitchFamily="18" charset="0"/>
              </a:rPr>
              <a:t>There is no longer any choice on the exam – you MUST do ALL problems.</a:t>
            </a:r>
          </a:p>
        </p:txBody>
      </p:sp>
      <p:sp>
        <p:nvSpPr>
          <p:cNvPr id="8" name="Rectangular Callout 7"/>
          <p:cNvSpPr/>
          <p:nvPr/>
        </p:nvSpPr>
        <p:spPr>
          <a:xfrm>
            <a:off x="5724525" y="1052513"/>
            <a:ext cx="2951163" cy="1296987"/>
          </a:xfrm>
          <a:prstGeom prst="wedgeRectCallout">
            <a:avLst>
              <a:gd name="adj1" fmla="val -120293"/>
              <a:gd name="adj2" fmla="val -74621"/>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21510" name="TextBox 8"/>
          <p:cNvSpPr txBox="1">
            <a:spLocks noChangeArrowheads="1"/>
          </p:cNvSpPr>
          <p:nvPr/>
        </p:nvSpPr>
        <p:spPr bwMode="auto">
          <a:xfrm>
            <a:off x="5795963" y="1052513"/>
            <a:ext cx="2879725" cy="1200150"/>
          </a:xfrm>
          <a:prstGeom prst="rect">
            <a:avLst/>
          </a:prstGeom>
          <a:noFill/>
          <a:ln w="9525">
            <a:noFill/>
            <a:miter lim="800000"/>
            <a:headEnd/>
            <a:tailEnd/>
          </a:ln>
        </p:spPr>
        <p:txBody>
          <a:bodyPr>
            <a:spAutoFit/>
          </a:bodyPr>
          <a:lstStyle/>
          <a:p>
            <a:r>
              <a:rPr lang="en-CA">
                <a:latin typeface="Century Schoolbook" pitchFamily="18" charset="0"/>
              </a:rPr>
              <a:t>This question was worth 15% of the Free Response section, or 7.5% of the entire exam.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Content Placeholder 3" descr="2006 Question 7.png"/>
          <p:cNvPicPr>
            <a:picLocks noChangeAspect="1"/>
          </p:cNvPicPr>
          <p:nvPr/>
        </p:nvPicPr>
        <p:blipFill>
          <a:blip r:embed="rId2" cstate="print"/>
          <a:srcRect/>
          <a:stretch>
            <a:fillRect/>
          </a:stretch>
        </p:blipFill>
        <p:spPr bwMode="auto">
          <a:xfrm>
            <a:off x="323850" y="333375"/>
            <a:ext cx="7272338" cy="6208713"/>
          </a:xfrm>
          <a:prstGeom prst="rect">
            <a:avLst/>
          </a:prstGeom>
          <a:noFill/>
          <a:ln w="9525">
            <a:noFill/>
            <a:miter lim="800000"/>
            <a:headEnd/>
            <a:tailEnd/>
          </a:ln>
        </p:spPr>
      </p:pic>
      <p:sp>
        <p:nvSpPr>
          <p:cNvPr id="3" name="Rectangle 2"/>
          <p:cNvSpPr/>
          <p:nvPr/>
        </p:nvSpPr>
        <p:spPr>
          <a:xfrm>
            <a:off x="5148263" y="1268413"/>
            <a:ext cx="1511300" cy="215900"/>
          </a:xfrm>
          <a:prstGeom prst="rect">
            <a:avLst/>
          </a:prstGeom>
          <a:solidFill>
            <a:srgbClr val="FF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4" name="Rectangular Callout 3"/>
          <p:cNvSpPr/>
          <p:nvPr/>
        </p:nvSpPr>
        <p:spPr>
          <a:xfrm>
            <a:off x="3995937" y="188913"/>
            <a:ext cx="4679752" cy="647700"/>
          </a:xfrm>
          <a:prstGeom prst="wedgeRectCallout">
            <a:avLst>
              <a:gd name="adj1" fmla="val -8521"/>
              <a:gd name="adj2" fmla="val 122198"/>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22533" name="TextBox 4"/>
          <p:cNvSpPr txBox="1">
            <a:spLocks noChangeArrowheads="1"/>
          </p:cNvSpPr>
          <p:nvPr/>
        </p:nvSpPr>
        <p:spPr bwMode="auto">
          <a:xfrm>
            <a:off x="4067944" y="188913"/>
            <a:ext cx="4644256" cy="646112"/>
          </a:xfrm>
          <a:prstGeom prst="rect">
            <a:avLst/>
          </a:prstGeom>
          <a:noFill/>
          <a:ln w="9525">
            <a:noFill/>
            <a:miter lim="800000"/>
            <a:headEnd/>
            <a:tailEnd/>
          </a:ln>
        </p:spPr>
        <p:txBody>
          <a:bodyPr wrap="square">
            <a:spAutoFit/>
          </a:bodyPr>
          <a:lstStyle/>
          <a:p>
            <a:r>
              <a:rPr lang="en-CA" dirty="0">
                <a:latin typeface="Century Schoolbook" pitchFamily="18" charset="0"/>
              </a:rPr>
              <a:t>Recall that halogens only form single </a:t>
            </a:r>
            <a:r>
              <a:rPr lang="en-CA" dirty="0" smtClean="0">
                <a:latin typeface="Century Schoolbook" pitchFamily="18" charset="0"/>
              </a:rPr>
              <a:t>bonds – not part of CNOPS!</a:t>
            </a:r>
            <a:endParaRPr lang="en-CA" dirty="0">
              <a:latin typeface="Century Schoolbook" pitchFamily="18" charset="0"/>
            </a:endParaRPr>
          </a:p>
        </p:txBody>
      </p:sp>
      <p:cxnSp>
        <p:nvCxnSpPr>
          <p:cNvPr id="7" name="Straight Arrow Connector 6"/>
          <p:cNvCxnSpPr>
            <a:stCxn id="14" idx="1"/>
          </p:cNvCxnSpPr>
          <p:nvPr/>
        </p:nvCxnSpPr>
        <p:spPr>
          <a:xfrm flipH="1">
            <a:off x="4427538" y="2798763"/>
            <a:ext cx="1873250" cy="1566862"/>
          </a:xfrm>
          <a:prstGeom prst="straightConnector1">
            <a:avLst/>
          </a:prstGeom>
          <a:ln w="317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4" idx="1"/>
          </p:cNvCxnSpPr>
          <p:nvPr/>
        </p:nvCxnSpPr>
        <p:spPr>
          <a:xfrm flipH="1" flipV="1">
            <a:off x="4859338" y="1989138"/>
            <a:ext cx="1441450" cy="809625"/>
          </a:xfrm>
          <a:prstGeom prst="straightConnector1">
            <a:avLst/>
          </a:prstGeom>
          <a:ln w="317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00788" y="2060575"/>
            <a:ext cx="2303462" cy="147796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auto">
              <a:spcBef>
                <a:spcPts val="0"/>
              </a:spcBef>
              <a:spcAft>
                <a:spcPts val="0"/>
              </a:spcAft>
              <a:defRPr/>
            </a:pPr>
            <a:r>
              <a:rPr lang="en-CA" dirty="0">
                <a:solidFill>
                  <a:schemeClr val="tx1"/>
                </a:solidFill>
              </a:rPr>
              <a:t>Notice that both stems in this question are worded in the same manner.</a:t>
            </a:r>
          </a:p>
        </p:txBody>
      </p:sp>
      <p:sp>
        <p:nvSpPr>
          <p:cNvPr id="20" name="TextBox 19"/>
          <p:cNvSpPr txBox="1"/>
          <p:nvPr/>
        </p:nvSpPr>
        <p:spPr>
          <a:xfrm>
            <a:off x="6804025" y="4365625"/>
            <a:ext cx="1944688" cy="2308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auto">
              <a:spcBef>
                <a:spcPts val="0"/>
              </a:spcBef>
              <a:spcAft>
                <a:spcPts val="0"/>
              </a:spcAft>
              <a:defRPr/>
            </a:pPr>
            <a:r>
              <a:rPr lang="en-CA" dirty="0">
                <a:solidFill>
                  <a:schemeClr val="tx1"/>
                </a:solidFill>
              </a:rPr>
              <a:t>Similarly, parts </a:t>
            </a:r>
            <a:r>
              <a:rPr lang="en-CA" dirty="0" err="1">
                <a:solidFill>
                  <a:schemeClr val="tx1"/>
                </a:solidFill>
              </a:rPr>
              <a:t>i</a:t>
            </a:r>
            <a:r>
              <a:rPr lang="en-CA" dirty="0">
                <a:solidFill>
                  <a:schemeClr val="tx1"/>
                </a:solidFill>
              </a:rPr>
              <a:t>, ii, and iii ask for the same things in both questions, but (a) examines a </a:t>
            </a:r>
            <a:r>
              <a:rPr lang="en-CA" dirty="0" err="1">
                <a:solidFill>
                  <a:schemeClr val="tx1"/>
                </a:solidFill>
              </a:rPr>
              <a:t>cation</a:t>
            </a:r>
            <a:r>
              <a:rPr lang="en-CA" dirty="0">
                <a:solidFill>
                  <a:schemeClr val="tx1"/>
                </a:solidFill>
              </a:rPr>
              <a:t> and (b) an anion.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Content Placeholder 3" descr="2006 Question 7.png"/>
          <p:cNvPicPr>
            <a:picLocks noChangeAspect="1"/>
          </p:cNvPicPr>
          <p:nvPr/>
        </p:nvPicPr>
        <p:blipFill>
          <a:blip r:embed="rId2" cstate="print"/>
          <a:srcRect/>
          <a:stretch>
            <a:fillRect/>
          </a:stretch>
        </p:blipFill>
        <p:spPr bwMode="auto">
          <a:xfrm>
            <a:off x="323850" y="333375"/>
            <a:ext cx="7272338" cy="6208713"/>
          </a:xfrm>
          <a:prstGeom prst="rect">
            <a:avLst/>
          </a:prstGeom>
          <a:noFill/>
          <a:ln w="9525">
            <a:noFill/>
            <a:miter lim="800000"/>
            <a:headEnd/>
            <a:tailEnd/>
          </a:ln>
        </p:spPr>
      </p:pic>
      <p:sp>
        <p:nvSpPr>
          <p:cNvPr id="3" name="Rectangular Callout 2"/>
          <p:cNvSpPr/>
          <p:nvPr/>
        </p:nvSpPr>
        <p:spPr>
          <a:xfrm>
            <a:off x="6011863" y="4581525"/>
            <a:ext cx="2663825" cy="1150938"/>
          </a:xfrm>
          <a:prstGeom prst="wedgeRectCallout">
            <a:avLst>
              <a:gd name="adj1" fmla="val -149360"/>
              <a:gd name="adj2" fmla="val -95364"/>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23556" name="TextBox 3"/>
          <p:cNvSpPr txBox="1">
            <a:spLocks noChangeArrowheads="1"/>
          </p:cNvSpPr>
          <p:nvPr/>
        </p:nvSpPr>
        <p:spPr bwMode="auto">
          <a:xfrm>
            <a:off x="6011863" y="4581525"/>
            <a:ext cx="2663825" cy="923925"/>
          </a:xfrm>
          <a:prstGeom prst="rect">
            <a:avLst/>
          </a:prstGeom>
          <a:noFill/>
          <a:ln w="9525">
            <a:noFill/>
            <a:miter lim="800000"/>
            <a:headEnd/>
            <a:tailEnd/>
          </a:ln>
        </p:spPr>
        <p:txBody>
          <a:bodyPr>
            <a:spAutoFit/>
          </a:bodyPr>
          <a:lstStyle/>
          <a:p>
            <a:r>
              <a:rPr lang="en-CA" dirty="0">
                <a:latin typeface="Century Schoolbook" pitchFamily="18" charset="0"/>
              </a:rPr>
              <a:t>You must justify your answer in order to earn credit for this portion.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4225"/>
          </a:xfrm>
        </p:spPr>
        <p:txBody>
          <a:bodyPr/>
          <a:lstStyle/>
          <a:p>
            <a:pPr eaLnBrk="1" fontAlgn="auto" hangingPunct="1">
              <a:spcAft>
                <a:spcPts val="0"/>
              </a:spcAft>
              <a:defRPr/>
            </a:pPr>
            <a:r>
              <a:rPr lang="en-CA" dirty="0" smtClean="0"/>
              <a:t>Chief Reader’s Comments</a:t>
            </a:r>
            <a:endParaRPr lang="en-CA" dirty="0"/>
          </a:p>
        </p:txBody>
      </p:sp>
      <p:sp>
        <p:nvSpPr>
          <p:cNvPr id="24579" name="Text Placeholder 2"/>
          <p:cNvSpPr>
            <a:spLocks noGrp="1"/>
          </p:cNvSpPr>
          <p:nvPr>
            <p:ph type="body" idx="1"/>
          </p:nvPr>
        </p:nvSpPr>
        <p:spPr/>
        <p:txBody>
          <a:bodyPr/>
          <a:lstStyle/>
          <a:p>
            <a:pPr eaLnBrk="1" hangingPunct="1"/>
            <a:r>
              <a:rPr lang="en-CA" smtClean="0"/>
              <a:t>2006</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Chief Reader’s Comments</a:t>
            </a:r>
            <a:endParaRPr lang="en-CA" dirty="0"/>
          </a:p>
        </p:txBody>
      </p:sp>
      <p:pic>
        <p:nvPicPr>
          <p:cNvPr id="25603" name="Content Placeholder 3" descr="CR - Intent of Question.png"/>
          <p:cNvPicPr>
            <a:picLocks noGrp="1" noChangeAspect="1"/>
          </p:cNvPicPr>
          <p:nvPr>
            <p:ph sz="quarter" idx="1"/>
          </p:nvPr>
        </p:nvPicPr>
        <p:blipFill>
          <a:blip r:embed="rId2" cstate="print"/>
          <a:srcRect/>
          <a:stretch>
            <a:fillRect/>
          </a:stretch>
        </p:blipFill>
        <p:spPr>
          <a:xfrm>
            <a:off x="250825" y="1484313"/>
            <a:ext cx="8482013" cy="1638300"/>
          </a:xfrm>
        </p:spPr>
      </p:pic>
      <p:sp>
        <p:nvSpPr>
          <p:cNvPr id="25604" name="TextBox 4"/>
          <p:cNvSpPr txBox="1">
            <a:spLocks noChangeArrowheads="1"/>
          </p:cNvSpPr>
          <p:nvPr/>
        </p:nvSpPr>
        <p:spPr bwMode="auto">
          <a:xfrm>
            <a:off x="1476375" y="3284538"/>
            <a:ext cx="6119813" cy="2308225"/>
          </a:xfrm>
          <a:prstGeom prst="rect">
            <a:avLst/>
          </a:prstGeom>
          <a:noFill/>
          <a:ln w="9525">
            <a:noFill/>
            <a:miter lim="800000"/>
            <a:headEnd/>
            <a:tailEnd/>
          </a:ln>
        </p:spPr>
        <p:txBody>
          <a:bodyPr>
            <a:spAutoFit/>
          </a:bodyPr>
          <a:lstStyle/>
          <a:p>
            <a:r>
              <a:rPr lang="en-CA">
                <a:latin typeface="Arnprior" pitchFamily="2" charset="0"/>
              </a:rPr>
              <a:t>Key words:</a:t>
            </a:r>
          </a:p>
          <a:p>
            <a:pPr lvl="1">
              <a:buFont typeface="Arial" charset="0"/>
              <a:buChar char="•"/>
            </a:pPr>
            <a:r>
              <a:rPr lang="en-CA">
                <a:latin typeface="Century Schoolbook" pitchFamily="18" charset="0"/>
              </a:rPr>
              <a:t>Lewis Structures</a:t>
            </a:r>
          </a:p>
          <a:p>
            <a:pPr lvl="1">
              <a:buFont typeface="Arial" charset="0"/>
              <a:buChar char="•"/>
            </a:pPr>
            <a:r>
              <a:rPr lang="en-CA">
                <a:latin typeface="Century Schoolbook" pitchFamily="18" charset="0"/>
              </a:rPr>
              <a:t>Hybridization</a:t>
            </a:r>
          </a:p>
          <a:p>
            <a:pPr lvl="1">
              <a:buFont typeface="Arial" charset="0"/>
              <a:buChar char="•"/>
            </a:pPr>
            <a:r>
              <a:rPr lang="en-CA">
                <a:latin typeface="Century Schoolbook" pitchFamily="18" charset="0"/>
              </a:rPr>
              <a:t>Geometry</a:t>
            </a:r>
          </a:p>
          <a:p>
            <a:pPr lvl="1">
              <a:buFont typeface="Arial" charset="0"/>
              <a:buChar char="•"/>
            </a:pPr>
            <a:r>
              <a:rPr lang="en-CA">
                <a:latin typeface="Century Schoolbook" pitchFamily="18" charset="0"/>
              </a:rPr>
              <a:t>Effect of nonbonding pairs of electrons</a:t>
            </a:r>
          </a:p>
          <a:p>
            <a:pPr lvl="1">
              <a:buFont typeface="Arial" charset="0"/>
              <a:buChar char="•"/>
            </a:pPr>
            <a:r>
              <a:rPr lang="en-CA">
                <a:latin typeface="Century Schoolbook" pitchFamily="18" charset="0"/>
              </a:rPr>
              <a:t>Bond angles</a:t>
            </a:r>
          </a:p>
          <a:p>
            <a:pPr lvl="1">
              <a:buFont typeface="Arial" charset="0"/>
              <a:buChar char="•"/>
            </a:pPr>
            <a:r>
              <a:rPr lang="en-CA">
                <a:latin typeface="Century Schoolbook" pitchFamily="18" charset="0"/>
              </a:rPr>
              <a:t>Expanded valence shell hybridization and geometry</a:t>
            </a:r>
          </a:p>
          <a:p>
            <a:pPr lvl="1">
              <a:buFont typeface="Arial" charset="0"/>
              <a:buChar char="•"/>
            </a:pPr>
            <a:r>
              <a:rPr lang="en-CA">
                <a:latin typeface="Century Schoolbook" pitchFamily="18" charset="0"/>
              </a:rPr>
              <a:t>Oxidation number on element in an ionic compound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Chief Reader’s Comments</a:t>
            </a:r>
            <a:endParaRPr lang="en-CA" dirty="0"/>
          </a:p>
        </p:txBody>
      </p:sp>
      <p:pic>
        <p:nvPicPr>
          <p:cNvPr id="26627" name="Content Placeholder 3" descr="CR - Student Perfomance.png"/>
          <p:cNvPicPr>
            <a:picLocks noGrp="1" noChangeAspect="1"/>
          </p:cNvPicPr>
          <p:nvPr>
            <p:ph sz="quarter" idx="1"/>
          </p:nvPr>
        </p:nvPicPr>
        <p:blipFill>
          <a:blip r:embed="rId2" cstate="print"/>
          <a:srcRect/>
          <a:stretch>
            <a:fillRect/>
          </a:stretch>
        </p:blipFill>
        <p:spPr>
          <a:xfrm>
            <a:off x="468313" y="1341438"/>
            <a:ext cx="8240712" cy="1785937"/>
          </a:xfrm>
        </p:spPr>
      </p:pic>
      <p:sp>
        <p:nvSpPr>
          <p:cNvPr id="26628" name="TextBox 4"/>
          <p:cNvSpPr txBox="1">
            <a:spLocks noChangeArrowheads="1"/>
          </p:cNvSpPr>
          <p:nvPr/>
        </p:nvSpPr>
        <p:spPr bwMode="auto">
          <a:xfrm>
            <a:off x="1979613" y="3429000"/>
            <a:ext cx="5905500" cy="1754188"/>
          </a:xfrm>
          <a:prstGeom prst="rect">
            <a:avLst/>
          </a:prstGeom>
          <a:noFill/>
          <a:ln w="9525">
            <a:noFill/>
            <a:miter lim="800000"/>
            <a:headEnd/>
            <a:tailEnd/>
          </a:ln>
        </p:spPr>
        <p:txBody>
          <a:bodyPr>
            <a:spAutoFit/>
          </a:bodyPr>
          <a:lstStyle/>
          <a:p>
            <a:pPr>
              <a:buFont typeface="Arial" charset="0"/>
              <a:buChar char="•"/>
            </a:pPr>
            <a:r>
              <a:rPr lang="en-CA">
                <a:latin typeface="Century Schoolbook" pitchFamily="18" charset="0"/>
              </a:rPr>
              <a:t>This is a problem</a:t>
            </a:r>
            <a:r>
              <a:rPr lang="en-CA" b="1">
                <a:solidFill>
                  <a:srgbClr val="FF4D3F"/>
                </a:solidFill>
                <a:latin typeface="Century Schoolbook" pitchFamily="18" charset="0"/>
              </a:rPr>
              <a:t> </a:t>
            </a:r>
            <a:r>
              <a:rPr lang="en-CA">
                <a:latin typeface="Century Schoolbook" pitchFamily="18" charset="0"/>
              </a:rPr>
              <a:t>where a well-prepared student can earn full points.</a:t>
            </a:r>
          </a:p>
          <a:p>
            <a:pPr>
              <a:buFont typeface="Arial" charset="0"/>
              <a:buChar char="•"/>
            </a:pPr>
            <a:endParaRPr lang="en-CA">
              <a:latin typeface="Century Schoolbook" pitchFamily="18" charset="0"/>
            </a:endParaRPr>
          </a:p>
          <a:p>
            <a:pPr>
              <a:buFont typeface="Arial" charset="0"/>
              <a:buChar char="•"/>
            </a:pPr>
            <a:r>
              <a:rPr lang="en-CA">
                <a:latin typeface="Century Schoolbook" pitchFamily="18" charset="0"/>
              </a:rPr>
              <a:t>Make sure you take full advantage of problems, like this one, that focus on a basic concept and information.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AP Exams from 1999 - 2011</a:t>
            </a:r>
            <a:endParaRPr lang="en-CA" dirty="0"/>
          </a:p>
        </p:txBody>
      </p:sp>
      <p:sp>
        <p:nvSpPr>
          <p:cNvPr id="9219" name="Content Placeholder 2"/>
          <p:cNvSpPr>
            <a:spLocks noGrp="1"/>
          </p:cNvSpPr>
          <p:nvPr>
            <p:ph sz="quarter" idx="1"/>
          </p:nvPr>
        </p:nvSpPr>
        <p:spPr>
          <a:xfrm>
            <a:off x="468313" y="1412875"/>
            <a:ext cx="7467600" cy="4464050"/>
          </a:xfrm>
        </p:spPr>
        <p:txBody>
          <a:bodyPr/>
          <a:lstStyle/>
          <a:p>
            <a:pPr eaLnBrk="1" hangingPunct="1">
              <a:spcAft>
                <a:spcPts val="1200"/>
              </a:spcAft>
            </a:pPr>
            <a:r>
              <a:rPr lang="en-CA" smtClean="0"/>
              <a:t>There were eleven questions that directly involved VSEPR, Lewis structures, and polarity.  Many of these questions also incorporated other topics.</a:t>
            </a:r>
          </a:p>
          <a:p>
            <a:pPr eaLnBrk="1" hangingPunct="1">
              <a:spcAft>
                <a:spcPts val="1200"/>
              </a:spcAft>
            </a:pPr>
            <a:r>
              <a:rPr lang="en-CA" smtClean="0"/>
              <a:t>There was an average of 3.7 subparts related to the above topics per question.</a:t>
            </a:r>
          </a:p>
          <a:p>
            <a:pPr eaLnBrk="1" hangingPunct="1">
              <a:spcAft>
                <a:spcPts val="1200"/>
              </a:spcAft>
            </a:pPr>
            <a:r>
              <a:rPr lang="en-CA" smtClean="0"/>
              <a:t>There was a total of 41 subparts that included VSPER.</a:t>
            </a:r>
          </a:p>
          <a:p>
            <a:pPr eaLnBrk="1" hangingPunct="1">
              <a:buFont typeface="Wingdings" pitchFamily="2" charset="2"/>
              <a:buNone/>
            </a:pPr>
            <a:endParaRPr lang="en-CA" smtClean="0"/>
          </a:p>
          <a:p>
            <a:pPr eaLnBrk="1" hangingPunct="1">
              <a:buFont typeface="Wingdings" pitchFamily="2" charset="2"/>
              <a:buNone/>
            </a:pPr>
            <a:endParaRPr lang="en-CA"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Chief Reader’s Comments</a:t>
            </a:r>
            <a:endParaRPr lang="en-CA" dirty="0"/>
          </a:p>
        </p:txBody>
      </p:sp>
      <p:pic>
        <p:nvPicPr>
          <p:cNvPr id="27651" name="Content Placeholder 4" descr="CR - Common Errors.png"/>
          <p:cNvPicPr>
            <a:picLocks noGrp="1" noChangeAspect="1"/>
          </p:cNvPicPr>
          <p:nvPr>
            <p:ph sz="quarter" idx="1"/>
          </p:nvPr>
        </p:nvPicPr>
        <p:blipFill>
          <a:blip r:embed="rId2" cstate="print"/>
          <a:srcRect/>
          <a:stretch>
            <a:fillRect/>
          </a:stretch>
        </p:blipFill>
        <p:spPr>
          <a:xfrm>
            <a:off x="107950" y="1628775"/>
            <a:ext cx="8626475" cy="3081338"/>
          </a:xfrm>
        </p:spPr>
      </p:pic>
      <p:sp>
        <p:nvSpPr>
          <p:cNvPr id="27652" name="Text Box 5"/>
          <p:cNvSpPr txBox="1">
            <a:spLocks noChangeArrowheads="1"/>
          </p:cNvSpPr>
          <p:nvPr/>
        </p:nvSpPr>
        <p:spPr bwMode="auto">
          <a:xfrm>
            <a:off x="5003800" y="4437063"/>
            <a:ext cx="3455988" cy="366712"/>
          </a:xfrm>
          <a:prstGeom prst="rect">
            <a:avLst/>
          </a:prstGeom>
          <a:solidFill>
            <a:srgbClr val="3366FF">
              <a:alpha val="30196"/>
            </a:srgbClr>
          </a:solid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Chief Reader’s Tips For Students</a:t>
            </a:r>
            <a:endParaRPr lang="en-CA" dirty="0"/>
          </a:p>
        </p:txBody>
      </p:sp>
      <p:sp>
        <p:nvSpPr>
          <p:cNvPr id="4" name="Content Placeholder 3"/>
          <p:cNvSpPr>
            <a:spLocks noGrp="1"/>
          </p:cNvSpPr>
          <p:nvPr>
            <p:ph sz="quarter" idx="1"/>
          </p:nvPr>
        </p:nvSpPr>
        <p:spPr/>
        <p:txBody>
          <a:bodyPr/>
          <a:lstStyle/>
          <a:p>
            <a:r>
              <a:rPr lang="en-US" dirty="0" smtClean="0"/>
              <a:t>Learn how to count electrons for charged species.</a:t>
            </a:r>
          </a:p>
          <a:p>
            <a:endParaRPr lang="en-US" dirty="0" smtClean="0"/>
          </a:p>
          <a:p>
            <a:r>
              <a:rPr lang="en-US" dirty="0" smtClean="0"/>
              <a:t>Are consistent in the representation of electron pairs – use either dotes or dashes so they do not represent more electrons than the number of valance electrons present in the Lewis structures drawn.</a:t>
            </a:r>
          </a:p>
          <a:p>
            <a:endParaRPr lang="en-US" dirty="0" smtClean="0"/>
          </a:p>
          <a:p>
            <a:r>
              <a:rPr lang="en-US" dirty="0" smtClean="0"/>
              <a:t>Learn hybridization and the corresponding shapes.</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Chief Reader’s Tips For Students</a:t>
            </a:r>
            <a:endParaRPr lang="en-CA" dirty="0"/>
          </a:p>
        </p:txBody>
      </p:sp>
      <p:sp>
        <p:nvSpPr>
          <p:cNvPr id="4" name="Content Placeholder 3"/>
          <p:cNvSpPr>
            <a:spLocks noGrp="1"/>
          </p:cNvSpPr>
          <p:nvPr>
            <p:ph sz="quarter" idx="1"/>
          </p:nvPr>
        </p:nvSpPr>
        <p:spPr/>
        <p:txBody>
          <a:bodyPr/>
          <a:lstStyle/>
          <a:p>
            <a:r>
              <a:rPr lang="en-US" dirty="0" smtClean="0"/>
              <a:t>Learn the correct names of the shapes for expanded valence geometries.</a:t>
            </a:r>
          </a:p>
          <a:p>
            <a:endParaRPr lang="en-US" dirty="0" smtClean="0"/>
          </a:p>
          <a:p>
            <a:r>
              <a:rPr lang="en-US" dirty="0" smtClean="0"/>
              <a:t>Learn the difference between bonding and nonbonding pairs.</a:t>
            </a:r>
          </a:p>
          <a:p>
            <a:endParaRPr lang="en-US" dirty="0" smtClean="0"/>
          </a:p>
          <a:p>
            <a:r>
              <a:rPr lang="en-US" dirty="0" smtClean="0"/>
              <a:t>Use the correct vocabulary for unshared pairs (not referring to them as “unpaired electrons,” “lone electrons,” “extra pairs”)</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Chief Reader’s Tips For Students</a:t>
            </a:r>
            <a:endParaRPr lang="en-CA" dirty="0"/>
          </a:p>
        </p:txBody>
      </p:sp>
      <p:sp>
        <p:nvSpPr>
          <p:cNvPr id="4" name="Content Placeholder 3"/>
          <p:cNvSpPr>
            <a:spLocks noGrp="1"/>
          </p:cNvSpPr>
          <p:nvPr>
            <p:ph sz="quarter" idx="1"/>
          </p:nvPr>
        </p:nvSpPr>
        <p:spPr/>
        <p:txBody>
          <a:bodyPr/>
          <a:lstStyle/>
          <a:p>
            <a:r>
              <a:rPr lang="en-US" dirty="0" smtClean="0"/>
              <a:t>Represent the bonding and not the complementary angle for a structure (often there was not a clear idea as to what F—S—F angle represented).</a:t>
            </a:r>
          </a:p>
          <a:p>
            <a:endParaRPr lang="en-US" dirty="0" smtClean="0"/>
          </a:p>
          <a:p>
            <a:r>
              <a:rPr lang="en-US" dirty="0" smtClean="0"/>
              <a:t>Use models so that they can see the shapes of species (either hands-on models or computer models).</a:t>
            </a:r>
          </a:p>
          <a:p>
            <a:endParaRPr lang="en-US" dirty="0" smtClean="0"/>
          </a:p>
          <a:p>
            <a:r>
              <a:rPr lang="en-US" dirty="0" smtClean="0"/>
              <a:t>Understand hybridization in general terms (e.g., students should recognize that sp</a:t>
            </a:r>
            <a:r>
              <a:rPr lang="en-US" baseline="30000" dirty="0" smtClean="0"/>
              <a:t>4</a:t>
            </a:r>
            <a:r>
              <a:rPr lang="en-US" dirty="0" smtClean="0"/>
              <a:t> hybrids do not exist).</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Chief Reader’s Tips For Students</a:t>
            </a:r>
            <a:endParaRPr lang="en-CA" dirty="0"/>
          </a:p>
        </p:txBody>
      </p:sp>
      <p:sp>
        <p:nvSpPr>
          <p:cNvPr id="4" name="Content Placeholder 3"/>
          <p:cNvSpPr>
            <a:spLocks noGrp="1"/>
          </p:cNvSpPr>
          <p:nvPr>
            <p:ph sz="quarter" idx="1"/>
          </p:nvPr>
        </p:nvSpPr>
        <p:spPr/>
        <p:txBody>
          <a:bodyPr/>
          <a:lstStyle/>
          <a:p>
            <a:r>
              <a:rPr lang="en-US" dirty="0" smtClean="0"/>
              <a:t>Know the effect of nonbonding electrons on the shape of a species.</a:t>
            </a:r>
          </a:p>
          <a:p>
            <a:endParaRPr lang="en-US" dirty="0" smtClean="0"/>
          </a:p>
          <a:p>
            <a:r>
              <a:rPr lang="en-US" dirty="0" smtClean="0"/>
              <a:t>Know that the geometry of a species represents the shape of the species that one would see if the species could be magnified.  The use of three-dimensional models in teaching is helpful for students to understand the geometric shapes of species.</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4225"/>
          </a:xfrm>
        </p:spPr>
        <p:txBody>
          <a:bodyPr/>
          <a:lstStyle/>
          <a:p>
            <a:pPr eaLnBrk="1" fontAlgn="auto" hangingPunct="1">
              <a:spcAft>
                <a:spcPts val="0"/>
              </a:spcAft>
              <a:defRPr/>
            </a:pPr>
            <a:r>
              <a:rPr lang="en-CA" dirty="0" smtClean="0"/>
              <a:t>Scoring Standard</a:t>
            </a:r>
            <a:endParaRPr lang="en-CA" dirty="0"/>
          </a:p>
        </p:txBody>
      </p:sp>
      <p:sp>
        <p:nvSpPr>
          <p:cNvPr id="29699" name="Text Placeholder 2"/>
          <p:cNvSpPr>
            <a:spLocks noGrp="1"/>
          </p:cNvSpPr>
          <p:nvPr>
            <p:ph type="body" idx="1"/>
          </p:nvPr>
        </p:nvSpPr>
        <p:spPr/>
        <p:txBody>
          <a:bodyPr/>
          <a:lstStyle/>
          <a:p>
            <a:pPr eaLnBrk="1" hangingPunct="1"/>
            <a:r>
              <a:rPr lang="en-CA" smtClean="0"/>
              <a:t>2006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Scoring Standards</a:t>
            </a:r>
            <a:endParaRPr lang="en-CA" dirty="0"/>
          </a:p>
        </p:txBody>
      </p:sp>
      <p:pic>
        <p:nvPicPr>
          <p:cNvPr id="30723" name="Picture 2"/>
          <p:cNvPicPr>
            <a:picLocks noGrp="1" noChangeAspect="1" noChangeArrowheads="1"/>
          </p:cNvPicPr>
          <p:nvPr>
            <p:ph sz="quarter" idx="1"/>
          </p:nvPr>
        </p:nvPicPr>
        <p:blipFill>
          <a:blip r:embed="rId2" cstate="print"/>
          <a:srcRect/>
          <a:stretch>
            <a:fillRect/>
          </a:stretch>
        </p:blipFill>
        <p:spPr>
          <a:xfrm>
            <a:off x="323850" y="1773238"/>
            <a:ext cx="7775575" cy="3983037"/>
          </a:xfrm>
          <a:noFill/>
        </p:spPr>
      </p:pic>
      <p:sp>
        <p:nvSpPr>
          <p:cNvPr id="5" name="Rectangular Callout 4"/>
          <p:cNvSpPr/>
          <p:nvPr/>
        </p:nvSpPr>
        <p:spPr>
          <a:xfrm>
            <a:off x="5651500" y="549275"/>
            <a:ext cx="2808288" cy="935038"/>
          </a:xfrm>
          <a:prstGeom prst="wedgeRectCallout">
            <a:avLst>
              <a:gd name="adj1" fmla="val 23192"/>
              <a:gd name="adj2" fmla="val 369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30725" name="TextBox 5"/>
          <p:cNvSpPr txBox="1">
            <a:spLocks noChangeArrowheads="1"/>
          </p:cNvSpPr>
          <p:nvPr/>
        </p:nvSpPr>
        <p:spPr bwMode="auto">
          <a:xfrm>
            <a:off x="5724525" y="549275"/>
            <a:ext cx="2663825" cy="922338"/>
          </a:xfrm>
          <a:prstGeom prst="rect">
            <a:avLst/>
          </a:prstGeom>
          <a:noFill/>
          <a:ln w="9525">
            <a:noFill/>
            <a:miter lim="800000"/>
            <a:headEnd/>
            <a:tailEnd/>
          </a:ln>
        </p:spPr>
        <p:txBody>
          <a:bodyPr>
            <a:spAutoFit/>
          </a:bodyPr>
          <a:lstStyle/>
          <a:p>
            <a:r>
              <a:rPr lang="en-CA">
                <a:latin typeface="Century Schoolbook" pitchFamily="18" charset="0"/>
              </a:rPr>
              <a:t>Notice that it is okay to use dots or dashes, but BE CONSISTENT!</a:t>
            </a:r>
          </a:p>
        </p:txBody>
      </p:sp>
      <p:sp>
        <p:nvSpPr>
          <p:cNvPr id="7" name="Rectangular Callout 6"/>
          <p:cNvSpPr/>
          <p:nvPr/>
        </p:nvSpPr>
        <p:spPr>
          <a:xfrm>
            <a:off x="2771775" y="5805488"/>
            <a:ext cx="2663825" cy="719137"/>
          </a:xfrm>
          <a:prstGeom prst="wedgeRectCallout">
            <a:avLst>
              <a:gd name="adj1" fmla="val -34368"/>
              <a:gd name="adj2" fmla="val -26301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30727" name="TextBox 7"/>
          <p:cNvSpPr txBox="1">
            <a:spLocks noChangeArrowheads="1"/>
          </p:cNvSpPr>
          <p:nvPr/>
        </p:nvSpPr>
        <p:spPr bwMode="auto">
          <a:xfrm>
            <a:off x="2916238" y="5876925"/>
            <a:ext cx="2447925" cy="646113"/>
          </a:xfrm>
          <a:prstGeom prst="rect">
            <a:avLst/>
          </a:prstGeom>
          <a:noFill/>
          <a:ln w="9525">
            <a:noFill/>
            <a:miter lim="800000"/>
            <a:headEnd/>
            <a:tailEnd/>
          </a:ln>
        </p:spPr>
        <p:txBody>
          <a:bodyPr>
            <a:spAutoFit/>
          </a:bodyPr>
          <a:lstStyle/>
          <a:p>
            <a:r>
              <a:rPr lang="en-CA">
                <a:latin typeface="Century Schoolbook" pitchFamily="18" charset="0"/>
              </a:rPr>
              <a:t>Be sure to add the charge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fontAlgn="auto" hangingPunct="1">
              <a:spcAft>
                <a:spcPts val="0"/>
              </a:spcAft>
              <a:defRPr/>
            </a:pPr>
            <a:r>
              <a:rPr lang="en-CA" dirty="0" smtClean="0"/>
              <a:t>Scoring Standards</a:t>
            </a:r>
            <a:endParaRPr lang="en-CA" dirty="0"/>
          </a:p>
        </p:txBody>
      </p:sp>
      <p:pic>
        <p:nvPicPr>
          <p:cNvPr id="31747" name="Picture 2"/>
          <p:cNvPicPr>
            <a:picLocks noGrp="1" noChangeAspect="1" noChangeArrowheads="1"/>
          </p:cNvPicPr>
          <p:nvPr>
            <p:ph sz="quarter" idx="4294967295"/>
          </p:nvPr>
        </p:nvPicPr>
        <p:blipFill>
          <a:blip r:embed="rId2" cstate="print"/>
          <a:srcRect/>
          <a:stretch>
            <a:fillRect/>
          </a:stretch>
        </p:blipFill>
        <p:spPr>
          <a:xfrm>
            <a:off x="323850" y="1773238"/>
            <a:ext cx="7775575" cy="3983037"/>
          </a:xfrm>
          <a:noFill/>
        </p:spPr>
      </p:pic>
      <p:sp>
        <p:nvSpPr>
          <p:cNvPr id="5" name="Rectangular Callout 4"/>
          <p:cNvSpPr>
            <a:spLocks noChangeArrowheads="1"/>
          </p:cNvSpPr>
          <p:nvPr/>
        </p:nvSpPr>
        <p:spPr bwMode="auto">
          <a:xfrm>
            <a:off x="4932363" y="549275"/>
            <a:ext cx="3527425" cy="935038"/>
          </a:xfrm>
          <a:prstGeom prst="wedgeRectCallout">
            <a:avLst>
              <a:gd name="adj1" fmla="val 28667"/>
              <a:gd name="adj2" fmla="val 369356"/>
            </a:avLst>
          </a:prstGeom>
          <a:solidFill>
            <a:schemeClr val="accent1"/>
          </a:solidFill>
          <a:ln w="25400" algn="ctr">
            <a:solidFill>
              <a:srgbClr val="5C9929"/>
            </a:solidFill>
            <a:miter lim="800000"/>
            <a:headEnd/>
            <a:tailEnd/>
          </a:ln>
        </p:spPr>
        <p:txBody>
          <a:bodyPr anchor="ctr"/>
          <a:lstStyle/>
          <a:p>
            <a:pPr algn="ctr" fontAlgn="auto">
              <a:spcBef>
                <a:spcPts val="0"/>
              </a:spcBef>
              <a:spcAft>
                <a:spcPts val="0"/>
              </a:spcAft>
              <a:defRPr/>
            </a:pPr>
            <a:endParaRPr lang="en-CA">
              <a:solidFill>
                <a:schemeClr val="lt1"/>
              </a:solidFill>
              <a:latin typeface="+mn-lt"/>
              <a:cs typeface="+mn-cs"/>
            </a:endParaRPr>
          </a:p>
        </p:txBody>
      </p:sp>
      <p:sp>
        <p:nvSpPr>
          <p:cNvPr id="31749" name="TextBox 5"/>
          <p:cNvSpPr txBox="1">
            <a:spLocks noChangeArrowheads="1"/>
          </p:cNvSpPr>
          <p:nvPr/>
        </p:nvSpPr>
        <p:spPr bwMode="auto">
          <a:xfrm>
            <a:off x="5148263" y="549275"/>
            <a:ext cx="3240087" cy="915988"/>
          </a:xfrm>
          <a:prstGeom prst="rect">
            <a:avLst/>
          </a:prstGeom>
          <a:noFill/>
          <a:ln w="9525">
            <a:noFill/>
            <a:miter lim="800000"/>
            <a:headEnd/>
            <a:tailEnd/>
          </a:ln>
        </p:spPr>
        <p:txBody>
          <a:bodyPr>
            <a:spAutoFit/>
          </a:bodyPr>
          <a:lstStyle/>
          <a:p>
            <a:r>
              <a:rPr lang="en-CA">
                <a:latin typeface="Century Schoolbook" pitchFamily="18" charset="0"/>
              </a:rPr>
              <a:t>The Readers prefer the lines for a simple reason – they are easier to see!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cstate="print"/>
          <a:srcRect/>
          <a:stretch>
            <a:fillRect/>
          </a:stretch>
        </p:blipFill>
        <p:spPr bwMode="auto">
          <a:xfrm>
            <a:off x="250825" y="476250"/>
            <a:ext cx="7566025" cy="2363788"/>
          </a:xfrm>
          <a:prstGeom prst="rect">
            <a:avLst/>
          </a:prstGeom>
          <a:noFill/>
          <a:ln w="9525">
            <a:noFill/>
            <a:miter lim="800000"/>
            <a:headEnd/>
            <a:tailEnd/>
          </a:ln>
        </p:spPr>
      </p:pic>
      <p:pic>
        <p:nvPicPr>
          <p:cNvPr id="32771" name="Picture 2"/>
          <p:cNvPicPr>
            <a:picLocks noChangeAspect="1" noChangeArrowheads="1"/>
          </p:cNvPicPr>
          <p:nvPr/>
        </p:nvPicPr>
        <p:blipFill>
          <a:blip r:embed="rId3" cstate="print"/>
          <a:srcRect/>
          <a:stretch>
            <a:fillRect/>
          </a:stretch>
        </p:blipFill>
        <p:spPr bwMode="auto">
          <a:xfrm>
            <a:off x="250825" y="3284538"/>
            <a:ext cx="8328025" cy="2089150"/>
          </a:xfrm>
          <a:prstGeom prst="rect">
            <a:avLst/>
          </a:prstGeom>
          <a:noFill/>
          <a:ln w="9525">
            <a:noFill/>
            <a:miter lim="800000"/>
            <a:headEnd/>
            <a:tailEnd/>
          </a:ln>
        </p:spPr>
      </p:pic>
      <p:sp>
        <p:nvSpPr>
          <p:cNvPr id="4" name="Rectangular Callout 3"/>
          <p:cNvSpPr/>
          <p:nvPr/>
        </p:nvSpPr>
        <p:spPr>
          <a:xfrm>
            <a:off x="179388" y="5732463"/>
            <a:ext cx="4464050" cy="865187"/>
          </a:xfrm>
          <a:prstGeom prst="wedgeRectCallout">
            <a:avLst>
              <a:gd name="adj1" fmla="val -42757"/>
              <a:gd name="adj2" fmla="val -11933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32773" name="TextBox 4"/>
          <p:cNvSpPr txBox="1">
            <a:spLocks noChangeArrowheads="1"/>
          </p:cNvSpPr>
          <p:nvPr/>
        </p:nvSpPr>
        <p:spPr bwMode="auto">
          <a:xfrm>
            <a:off x="179388" y="5805488"/>
            <a:ext cx="4608512" cy="646112"/>
          </a:xfrm>
          <a:prstGeom prst="rect">
            <a:avLst/>
          </a:prstGeom>
          <a:noFill/>
          <a:ln w="9525">
            <a:noFill/>
            <a:miter lim="800000"/>
            <a:headEnd/>
            <a:tailEnd/>
          </a:ln>
        </p:spPr>
        <p:txBody>
          <a:bodyPr>
            <a:spAutoFit/>
          </a:bodyPr>
          <a:lstStyle/>
          <a:p>
            <a:r>
              <a:rPr lang="en-CA">
                <a:latin typeface="Century Schoolbook" pitchFamily="18" charset="0"/>
              </a:rPr>
              <a:t>An exact angle does not need to be given.  The question does not ask for one.</a:t>
            </a:r>
          </a:p>
        </p:txBody>
      </p:sp>
      <p:sp>
        <p:nvSpPr>
          <p:cNvPr id="6" name="Rectangular Callout 5"/>
          <p:cNvSpPr/>
          <p:nvPr/>
        </p:nvSpPr>
        <p:spPr>
          <a:xfrm>
            <a:off x="2916238" y="2781300"/>
            <a:ext cx="5400675" cy="431800"/>
          </a:xfrm>
          <a:prstGeom prst="wedgeRectCallout">
            <a:avLst>
              <a:gd name="adj1" fmla="val -36334"/>
              <a:gd name="adj2" fmla="val -10741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32775" name="TextBox 6"/>
          <p:cNvSpPr txBox="1">
            <a:spLocks noChangeArrowheads="1"/>
          </p:cNvSpPr>
          <p:nvPr/>
        </p:nvSpPr>
        <p:spPr bwMode="auto">
          <a:xfrm>
            <a:off x="2843213" y="2781300"/>
            <a:ext cx="5689600" cy="368300"/>
          </a:xfrm>
          <a:prstGeom prst="rect">
            <a:avLst/>
          </a:prstGeom>
          <a:noFill/>
          <a:ln w="9525">
            <a:noFill/>
            <a:miter lim="800000"/>
            <a:headEnd/>
            <a:tailEnd/>
          </a:ln>
        </p:spPr>
        <p:txBody>
          <a:bodyPr>
            <a:spAutoFit/>
          </a:bodyPr>
          <a:lstStyle/>
          <a:p>
            <a:r>
              <a:rPr lang="en-CA">
                <a:latin typeface="Century Schoolbook" pitchFamily="18" charset="0"/>
              </a:rPr>
              <a:t>These do not need to be answered in full sentences.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srcRect/>
          <a:stretch>
            <a:fillRect/>
          </a:stretch>
        </p:blipFill>
        <p:spPr bwMode="auto">
          <a:xfrm>
            <a:off x="179388" y="752475"/>
            <a:ext cx="6219825" cy="5353050"/>
          </a:xfrm>
          <a:prstGeom prst="rect">
            <a:avLst/>
          </a:prstGeom>
          <a:noFill/>
          <a:ln w="9525">
            <a:noFill/>
            <a:miter lim="800000"/>
            <a:headEnd/>
            <a:tailEnd/>
          </a:ln>
        </p:spPr>
      </p:pic>
      <p:sp>
        <p:nvSpPr>
          <p:cNvPr id="4" name="Rectangular Callout 3"/>
          <p:cNvSpPr>
            <a:spLocks noChangeArrowheads="1"/>
          </p:cNvSpPr>
          <p:nvPr/>
        </p:nvSpPr>
        <p:spPr bwMode="auto">
          <a:xfrm>
            <a:off x="6804025" y="836613"/>
            <a:ext cx="1512888" cy="3384550"/>
          </a:xfrm>
          <a:prstGeom prst="wedgeRectCallout">
            <a:avLst>
              <a:gd name="adj1" fmla="val -239505"/>
              <a:gd name="adj2" fmla="val 51125"/>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CA">
              <a:solidFill>
                <a:srgbClr val="FF4D3F"/>
              </a:solidFill>
            </a:endParaRPr>
          </a:p>
        </p:txBody>
      </p:sp>
      <p:sp>
        <p:nvSpPr>
          <p:cNvPr id="33796" name="TextBox 2"/>
          <p:cNvSpPr txBox="1">
            <a:spLocks noChangeArrowheads="1"/>
          </p:cNvSpPr>
          <p:nvPr/>
        </p:nvSpPr>
        <p:spPr bwMode="auto">
          <a:xfrm>
            <a:off x="6875463" y="836613"/>
            <a:ext cx="1512887" cy="3416300"/>
          </a:xfrm>
          <a:prstGeom prst="rect">
            <a:avLst/>
          </a:prstGeom>
          <a:noFill/>
          <a:ln w="9525">
            <a:noFill/>
            <a:miter lim="800000"/>
            <a:headEnd/>
            <a:tailEnd/>
          </a:ln>
        </p:spPr>
        <p:txBody>
          <a:bodyPr>
            <a:spAutoFit/>
          </a:bodyPr>
          <a:lstStyle/>
          <a:p>
            <a:r>
              <a:rPr lang="en-CA">
                <a:latin typeface="Century Schoolbook" pitchFamily="18" charset="0"/>
              </a:rPr>
              <a:t>If you have drawn the Lewis structure incorrectly in part (i), you can still get credit for part (iii).  This is also true for part a(iii).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450"/>
            <a:ext cx="7467600" cy="1143000"/>
          </a:xfrm>
        </p:spPr>
        <p:txBody>
          <a:bodyPr/>
          <a:lstStyle/>
          <a:p>
            <a:pPr eaLnBrk="1" fontAlgn="auto" hangingPunct="1">
              <a:spcAft>
                <a:spcPts val="0"/>
              </a:spcAft>
              <a:defRPr/>
            </a:pPr>
            <a:r>
              <a:rPr lang="en-CA" dirty="0" smtClean="0"/>
              <a:t>Breakdown of Questions related to VSEPR</a:t>
            </a:r>
            <a:endParaRPr lang="en-CA" dirty="0"/>
          </a:p>
        </p:txBody>
      </p:sp>
      <p:graphicFrame>
        <p:nvGraphicFramePr>
          <p:cNvPr id="10298" name="Group 58"/>
          <p:cNvGraphicFramePr>
            <a:graphicFrameLocks noGrp="1"/>
          </p:cNvGraphicFramePr>
          <p:nvPr>
            <p:ph sz="quarter" idx="1"/>
          </p:nvPr>
        </p:nvGraphicFramePr>
        <p:xfrm>
          <a:off x="250825" y="1196975"/>
          <a:ext cx="7850188" cy="5532120"/>
        </p:xfrm>
        <a:graphic>
          <a:graphicData uri="http://schemas.openxmlformats.org/drawingml/2006/table">
            <a:tbl>
              <a:tblPr/>
              <a:tblGrid>
                <a:gridCol w="1779588"/>
                <a:gridCol w="3454400"/>
                <a:gridCol w="26162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FFFFFF"/>
                          </a:solidFill>
                          <a:effectLst/>
                          <a:latin typeface="Century Schoolbook" pitchFamily="18" charset="0"/>
                        </a:rPr>
                        <a:t>Exam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FFFFFF"/>
                          </a:solidFill>
                          <a:effectLst/>
                          <a:latin typeface="Century Schoolbook" pitchFamily="18" charset="0"/>
                        </a:rPr>
                        <a:t>Other Topics Included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FFFFFF"/>
                          </a:solidFill>
                          <a:effectLst/>
                          <a:latin typeface="Century Schoolbook" pitchFamily="18" charset="0"/>
                        </a:rPr>
                        <a:t>Number of Subparts Related to VSEPR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2002B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Bonding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2004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Gas Law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Oxidation numbers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2006B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2007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Factors affecting reactions, including kinetic and thermodynamic factors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2007B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Acid-base buffer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Ionization energy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2009B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Thermodynamics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Intermolecular Forces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Inter- versus intra-molecular forces, thermodynamics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4225"/>
          </a:xfrm>
        </p:spPr>
        <p:txBody>
          <a:bodyPr/>
          <a:lstStyle/>
          <a:p>
            <a:pPr eaLnBrk="1" fontAlgn="auto" hangingPunct="1">
              <a:spcAft>
                <a:spcPts val="0"/>
              </a:spcAft>
              <a:defRPr/>
            </a:pPr>
            <a:r>
              <a:rPr lang="en-CA" dirty="0" smtClean="0"/>
              <a:t>How to Succeed with These Types of Problems</a:t>
            </a:r>
            <a:endParaRPr lang="en-CA" dirty="0"/>
          </a:p>
        </p:txBody>
      </p:sp>
      <p:sp>
        <p:nvSpPr>
          <p:cNvPr id="34819" name="Text Placeholder 2"/>
          <p:cNvSpPr>
            <a:spLocks noGrp="1"/>
          </p:cNvSpPr>
          <p:nvPr>
            <p:ph type="body" idx="1"/>
          </p:nvPr>
        </p:nvSpPr>
        <p:spPr/>
        <p:txBody>
          <a:bodyPr/>
          <a:lstStyle/>
          <a:p>
            <a:pPr eaLnBrk="1" hangingPunct="1"/>
            <a:r>
              <a:rPr lang="en-CA" smtClean="0"/>
              <a:t>Tips from the Chief Reader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In General:</a:t>
            </a:r>
            <a:endParaRPr lang="en-CA" dirty="0"/>
          </a:p>
        </p:txBody>
      </p:sp>
      <p:sp>
        <p:nvSpPr>
          <p:cNvPr id="5" name="Content Placeholder 4"/>
          <p:cNvSpPr>
            <a:spLocks noGrp="1"/>
          </p:cNvSpPr>
          <p:nvPr>
            <p:ph sz="quarter" idx="1"/>
          </p:nvPr>
        </p:nvSpPr>
        <p:spPr>
          <a:xfrm>
            <a:off x="457200" y="1600200"/>
            <a:ext cx="7467600" cy="4873625"/>
          </a:xfrm>
        </p:spPr>
        <p:txBody>
          <a:bodyPr>
            <a:normAutofit fontScale="92500"/>
          </a:bodyPr>
          <a:lstStyle/>
          <a:p>
            <a:pPr marL="274320" indent="-274320" eaLnBrk="1" fontAlgn="auto" hangingPunct="1">
              <a:spcAft>
                <a:spcPts val="600"/>
              </a:spcAft>
              <a:buFont typeface="Wingdings" pitchFamily="2" charset="2"/>
              <a:buChar char="¢"/>
              <a:defRPr/>
            </a:pPr>
            <a:r>
              <a:rPr lang="en-CA" dirty="0" smtClean="0"/>
              <a:t>Read the question carefully and answer the question asked.  Begin by writing the answer and then providing supporting evidence.</a:t>
            </a:r>
          </a:p>
          <a:p>
            <a:pPr marL="274320" indent="-274320" eaLnBrk="1" fontAlgn="auto" hangingPunct="1">
              <a:spcAft>
                <a:spcPts val="600"/>
              </a:spcAft>
              <a:buFont typeface="Wingdings" pitchFamily="2" charset="2"/>
              <a:buChar char="¢"/>
              <a:defRPr/>
            </a:pPr>
            <a:r>
              <a:rPr lang="en-CA" dirty="0" smtClean="0"/>
              <a:t>When responding to the question of whether a statement is true or false, begin by writing down one of these choices and then provide supporting evidence.  Do not begin the answer with the word “yes.”</a:t>
            </a:r>
          </a:p>
          <a:p>
            <a:pPr marL="274320" indent="-274320" eaLnBrk="1" fontAlgn="auto" hangingPunct="1">
              <a:spcAft>
                <a:spcPts val="600"/>
              </a:spcAft>
              <a:buFont typeface="Wingdings" pitchFamily="2" charset="2"/>
              <a:buChar char="¢"/>
              <a:defRPr/>
            </a:pPr>
            <a:r>
              <a:rPr lang="en-CA" dirty="0" smtClean="0"/>
              <a:t>Be sure to address each substance within a given question stem.  When asked to compare two substances, always talk about both.  Simply discussing one and expecting the reader to assume that the other is implied will not receive credit.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In General:</a:t>
            </a:r>
            <a:endParaRPr lang="en-CA" dirty="0"/>
          </a:p>
        </p:txBody>
      </p:sp>
      <p:sp>
        <p:nvSpPr>
          <p:cNvPr id="36867" name="Content Placeholder 2"/>
          <p:cNvSpPr>
            <a:spLocks noGrp="1"/>
          </p:cNvSpPr>
          <p:nvPr>
            <p:ph sz="quarter" idx="1"/>
          </p:nvPr>
        </p:nvSpPr>
        <p:spPr>
          <a:xfrm>
            <a:off x="457200" y="1600200"/>
            <a:ext cx="7467600" cy="4873625"/>
          </a:xfrm>
        </p:spPr>
        <p:txBody>
          <a:bodyPr/>
          <a:lstStyle/>
          <a:p>
            <a:pPr eaLnBrk="1" hangingPunct="1">
              <a:spcAft>
                <a:spcPts val="600"/>
              </a:spcAft>
            </a:pPr>
            <a:r>
              <a:rPr lang="en-CA" smtClean="0"/>
              <a:t>Often information is used for multiple parts of a question; be sure to refer to information that is given.</a:t>
            </a:r>
          </a:p>
          <a:p>
            <a:pPr eaLnBrk="1" hangingPunct="1">
              <a:spcAft>
                <a:spcPts val="600"/>
              </a:spcAft>
            </a:pPr>
            <a:r>
              <a:rPr lang="en-CA" smtClean="0"/>
              <a:t>Avoid vague generalizations when answering questions.  Give details as often as possible.</a:t>
            </a:r>
          </a:p>
          <a:p>
            <a:pPr eaLnBrk="1" hangingPunct="1">
              <a:spcAft>
                <a:spcPts val="600"/>
              </a:spcAft>
            </a:pPr>
            <a:r>
              <a:rPr lang="en-CA" smtClean="0"/>
              <a:t>Write legibly and be sure to write all answers in the lined spaces provided instead of squeezing words between question parts.</a:t>
            </a:r>
          </a:p>
          <a:p>
            <a:pPr eaLnBrk="1" hangingPunct="1">
              <a:spcAft>
                <a:spcPts val="600"/>
              </a:spcAft>
            </a:pPr>
            <a:r>
              <a:rPr lang="en-CA" smtClean="0"/>
              <a:t>Be sure to label each response; this is especially true when choosing to answer the questions out of order.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Drawing Lewis Structures:</a:t>
            </a:r>
            <a:endParaRPr lang="en-CA" dirty="0"/>
          </a:p>
        </p:txBody>
      </p:sp>
      <p:sp>
        <p:nvSpPr>
          <p:cNvPr id="37891" name="Content Placeholder 2"/>
          <p:cNvSpPr>
            <a:spLocks noGrp="1"/>
          </p:cNvSpPr>
          <p:nvPr>
            <p:ph sz="quarter" idx="1"/>
          </p:nvPr>
        </p:nvSpPr>
        <p:spPr>
          <a:xfrm>
            <a:off x="457200" y="1600200"/>
            <a:ext cx="7467600" cy="4873625"/>
          </a:xfrm>
        </p:spPr>
        <p:txBody>
          <a:bodyPr/>
          <a:lstStyle/>
          <a:p>
            <a:pPr eaLnBrk="1" hangingPunct="1">
              <a:spcAft>
                <a:spcPts val="600"/>
              </a:spcAft>
            </a:pPr>
            <a:r>
              <a:rPr lang="en-CA" dirty="0" smtClean="0"/>
              <a:t>Take time to calculate the total number of electrons before beginning.</a:t>
            </a:r>
          </a:p>
          <a:p>
            <a:pPr eaLnBrk="1" hangingPunct="1">
              <a:spcAft>
                <a:spcPts val="600"/>
              </a:spcAft>
            </a:pPr>
            <a:r>
              <a:rPr lang="en-CA" dirty="0" smtClean="0"/>
              <a:t>Students should </a:t>
            </a:r>
            <a:r>
              <a:rPr lang="en-CA" i="1" dirty="0" smtClean="0"/>
              <a:t>clearly</a:t>
            </a:r>
            <a:r>
              <a:rPr lang="en-CA" dirty="0" smtClean="0"/>
              <a:t> represent the correct number of electrons in a Lewis diagram with easy-to-discern dots or dashes (to represent electron pairs</a:t>
            </a:r>
            <a:r>
              <a:rPr lang="en-CA" dirty="0" smtClean="0"/>
              <a:t>).</a:t>
            </a:r>
          </a:p>
          <a:p>
            <a:pPr eaLnBrk="1" hangingPunct="1">
              <a:spcAft>
                <a:spcPts val="600"/>
              </a:spcAft>
            </a:pPr>
            <a:r>
              <a:rPr lang="en-CA" dirty="0" smtClean="0"/>
              <a:t>Know </a:t>
            </a:r>
            <a:r>
              <a:rPr lang="en-CA" dirty="0" smtClean="0"/>
              <a:t>that molecules are three-dimensional and that bond angles should reflect this</a:t>
            </a:r>
          </a:p>
          <a:p>
            <a:pPr eaLnBrk="1" hangingPunct="1">
              <a:spcAft>
                <a:spcPts val="600"/>
              </a:spcAft>
            </a:pPr>
            <a:endParaRPr lang="en-CA" dirty="0" smtClean="0">
              <a:solidFill>
                <a:schemeClr val="accent2"/>
              </a:solidFill>
            </a:endParaRPr>
          </a:p>
          <a:p>
            <a:pPr eaLnBrk="1" hangingPunct="1"/>
            <a:endParaRPr lang="en-CA" dirty="0" smtClean="0"/>
          </a:p>
          <a:p>
            <a:pPr eaLnBrk="1" hangingPunct="1"/>
            <a:endParaRPr lang="en-CA"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Shapes and Angles</a:t>
            </a:r>
            <a:endParaRPr lang="en-CA" dirty="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defRPr/>
            </a:pPr>
            <a:r>
              <a:rPr lang="en-CA" dirty="0" smtClean="0"/>
              <a:t>Know </a:t>
            </a:r>
            <a:r>
              <a:rPr lang="en-CA" dirty="0" smtClean="0"/>
              <a:t>the difference between electronic and molecular structure</a:t>
            </a:r>
            <a:r>
              <a:rPr lang="en-CA" dirty="0" smtClean="0"/>
              <a:t>.</a:t>
            </a:r>
          </a:p>
          <a:p>
            <a:pPr marL="274320" indent="-274320" eaLnBrk="1" fontAlgn="auto" hangingPunct="1">
              <a:spcAft>
                <a:spcPts val="0"/>
              </a:spcAft>
              <a:buNone/>
              <a:defRPr/>
            </a:pPr>
            <a:endParaRPr lang="en-CA" dirty="0" smtClean="0"/>
          </a:p>
          <a:p>
            <a:pPr marL="274320" indent="-274320" eaLnBrk="1" fontAlgn="auto" hangingPunct="1">
              <a:spcAft>
                <a:spcPts val="0"/>
              </a:spcAft>
              <a:buFont typeface="Wingdings"/>
              <a:buChar char=""/>
              <a:defRPr/>
            </a:pPr>
            <a:r>
              <a:rPr lang="en-CA" dirty="0" smtClean="0"/>
              <a:t>Appreciate the difference between the double-headed resonance arrow, which implies that neither individual Lewis diagram is correct but that the actual structure is between the two presented structures, and the  two arrows that are presented together pointed in  opposite directions which represent a dynamic process, with bonds rapidly oscillating between two positions.</a:t>
            </a:r>
            <a:endParaRPr lang="en-C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Other Tips:</a:t>
            </a:r>
            <a:endParaRPr lang="en-CA" dirty="0"/>
          </a:p>
        </p:txBody>
      </p:sp>
      <p:sp>
        <p:nvSpPr>
          <p:cNvPr id="39939" name="Content Placeholder 2"/>
          <p:cNvSpPr>
            <a:spLocks noGrp="1"/>
          </p:cNvSpPr>
          <p:nvPr>
            <p:ph sz="quarter" idx="1"/>
          </p:nvPr>
        </p:nvSpPr>
        <p:spPr>
          <a:xfrm>
            <a:off x="457200" y="1628775"/>
            <a:ext cx="7467600" cy="4873625"/>
          </a:xfrm>
        </p:spPr>
        <p:txBody>
          <a:bodyPr/>
          <a:lstStyle/>
          <a:p>
            <a:pPr eaLnBrk="1" hangingPunct="1">
              <a:spcAft>
                <a:spcPts val="600"/>
              </a:spcAft>
              <a:buFont typeface="Wingdings" pitchFamily="2" charset="2"/>
              <a:buChar char="¢"/>
            </a:pPr>
            <a:r>
              <a:rPr lang="en-CA" smtClean="0"/>
              <a:t>Limit the use of the “octet rule” and avoid discussing “happy” molecules, ions, and electrons</a:t>
            </a:r>
          </a:p>
          <a:p>
            <a:pPr eaLnBrk="1" hangingPunct="1">
              <a:spcAft>
                <a:spcPts val="600"/>
              </a:spcAft>
              <a:buFont typeface="Wingdings" pitchFamily="2" charset="2"/>
              <a:buChar char="¢"/>
            </a:pPr>
            <a:r>
              <a:rPr lang="en-CA" smtClean="0"/>
              <a:t>Practice determining hybridization and number of sigma and pi bonds in molecules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fontAlgn="auto" hangingPunct="1">
              <a:spcAft>
                <a:spcPts val="0"/>
              </a:spcAft>
              <a:defRPr/>
            </a:pPr>
            <a:r>
              <a:rPr lang="en-CA" dirty="0" smtClean="0"/>
              <a:t>Other Tips:</a:t>
            </a:r>
            <a:endParaRPr lang="en-CA" dirty="0"/>
          </a:p>
        </p:txBody>
      </p:sp>
      <p:sp>
        <p:nvSpPr>
          <p:cNvPr id="40963" name="Content Placeholder 5"/>
          <p:cNvSpPr>
            <a:spLocks noGrp="1"/>
          </p:cNvSpPr>
          <p:nvPr>
            <p:ph sz="quarter" idx="1"/>
          </p:nvPr>
        </p:nvSpPr>
        <p:spPr>
          <a:xfrm>
            <a:off x="457200" y="1600200"/>
            <a:ext cx="7467600" cy="4873625"/>
          </a:xfrm>
        </p:spPr>
        <p:txBody>
          <a:bodyPr/>
          <a:lstStyle/>
          <a:p>
            <a:pPr eaLnBrk="1" hangingPunct="1">
              <a:buFont typeface="Wingdings" pitchFamily="2" charset="2"/>
              <a:buChar char="¢"/>
            </a:pPr>
            <a:r>
              <a:rPr lang="en-CA" smtClean="0"/>
              <a:t>Students need to practice the reasoning sequence employed in understanding molecular structure: complete a Lewis electron-dot diagram, use this to determine the electron-pair orientation and thus the molecular shape, and then use the shape to find the central atom hybridization and molecular polarity.  Symmetry plays a major role in determining polarity.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Other Tips:</a:t>
            </a:r>
            <a:endParaRPr lang="en-CA" dirty="0"/>
          </a:p>
        </p:txBody>
      </p:sp>
      <p:sp>
        <p:nvSpPr>
          <p:cNvPr id="41987" name="Content Placeholder 2"/>
          <p:cNvSpPr>
            <a:spLocks noGrp="1"/>
          </p:cNvSpPr>
          <p:nvPr>
            <p:ph sz="quarter" idx="1"/>
          </p:nvPr>
        </p:nvSpPr>
        <p:spPr>
          <a:xfrm>
            <a:off x="457200" y="1600200"/>
            <a:ext cx="7467600" cy="4873625"/>
          </a:xfrm>
        </p:spPr>
        <p:txBody>
          <a:bodyPr/>
          <a:lstStyle/>
          <a:p>
            <a:pPr eaLnBrk="1" hangingPunct="1">
              <a:buFont typeface="Wingdings" pitchFamily="2" charset="2"/>
              <a:buNone/>
            </a:pPr>
            <a:r>
              <a:rPr lang="en-CA" smtClean="0"/>
              <a:t>“People like to open books”  </a:t>
            </a:r>
          </a:p>
          <a:p>
            <a:pPr eaLnBrk="1" hangingPunct="1"/>
            <a:r>
              <a:rPr lang="en-CA" smtClean="0"/>
              <a:t>Shapes that can be symmetrical and therefore non-polar:</a:t>
            </a:r>
          </a:p>
          <a:p>
            <a:pPr lvl="1" eaLnBrk="1" hangingPunct="1"/>
            <a:r>
              <a:rPr lang="en-CA" smtClean="0"/>
              <a:t>Planar</a:t>
            </a:r>
          </a:p>
          <a:p>
            <a:pPr lvl="1" eaLnBrk="1" hangingPunct="1"/>
            <a:r>
              <a:rPr lang="en-CA" smtClean="0"/>
              <a:t>Linear</a:t>
            </a:r>
          </a:p>
          <a:p>
            <a:pPr lvl="1" eaLnBrk="1" hangingPunct="1"/>
            <a:r>
              <a:rPr lang="en-CA" smtClean="0"/>
              <a:t>Tetrahedral</a:t>
            </a:r>
          </a:p>
          <a:p>
            <a:pPr lvl="1" eaLnBrk="1" hangingPunct="1"/>
            <a:r>
              <a:rPr lang="en-CA" smtClean="0"/>
              <a:t>Octahedral</a:t>
            </a:r>
          </a:p>
          <a:p>
            <a:pPr lvl="1" eaLnBrk="1" hangingPunct="1"/>
            <a:r>
              <a:rPr lang="en-CA" smtClean="0"/>
              <a:t>Bipyramidal.</a:t>
            </a:r>
          </a:p>
        </p:txBody>
      </p:sp>
      <p:pic>
        <p:nvPicPr>
          <p:cNvPr id="41988" name="Picture 5" descr="C:\Users\Allison\AppData\Local\Microsoft\Windows\Temporary Internet Files\Content.IE5\MLIGS5QT\MC900232054[1].wmf"/>
          <p:cNvPicPr>
            <a:picLocks noChangeAspect="1" noChangeArrowheads="1"/>
          </p:cNvPicPr>
          <p:nvPr/>
        </p:nvPicPr>
        <p:blipFill>
          <a:blip r:embed="rId2" cstate="print"/>
          <a:srcRect/>
          <a:stretch>
            <a:fillRect/>
          </a:stretch>
        </p:blipFill>
        <p:spPr bwMode="auto">
          <a:xfrm>
            <a:off x="4356100" y="3500438"/>
            <a:ext cx="1785938" cy="1855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274638"/>
            <a:ext cx="8496300" cy="1143000"/>
          </a:xfrm>
        </p:spPr>
        <p:txBody>
          <a:bodyPr/>
          <a:lstStyle/>
          <a:p>
            <a:pPr eaLnBrk="1" fontAlgn="auto" hangingPunct="1">
              <a:spcAft>
                <a:spcPts val="0"/>
              </a:spcAft>
              <a:defRPr/>
            </a:pPr>
            <a:r>
              <a:rPr lang="en-CA" dirty="0" smtClean="0"/>
              <a:t>Entry Points on Free Response questions</a:t>
            </a:r>
            <a:endParaRPr lang="en-CA" dirty="0"/>
          </a:p>
        </p:txBody>
      </p:sp>
      <p:sp>
        <p:nvSpPr>
          <p:cNvPr id="11267" name="Content Placeholder 2"/>
          <p:cNvSpPr>
            <a:spLocks noGrp="1"/>
          </p:cNvSpPr>
          <p:nvPr>
            <p:ph sz="quarter" idx="1"/>
          </p:nvPr>
        </p:nvSpPr>
        <p:spPr>
          <a:xfrm>
            <a:off x="457200" y="1600200"/>
            <a:ext cx="7467600" cy="4873625"/>
          </a:xfrm>
        </p:spPr>
        <p:txBody>
          <a:bodyPr/>
          <a:lstStyle/>
          <a:p>
            <a:pPr eaLnBrk="1" hangingPunct="1">
              <a:spcAft>
                <a:spcPct val="30000"/>
              </a:spcAft>
            </a:pPr>
            <a:r>
              <a:rPr lang="en-US" smtClean="0"/>
              <a:t>The questions are designed to have an “entry point” for the student.  </a:t>
            </a:r>
          </a:p>
          <a:p>
            <a:pPr eaLnBrk="1" hangingPunct="1">
              <a:spcAft>
                <a:spcPct val="30000"/>
              </a:spcAft>
            </a:pPr>
            <a:r>
              <a:rPr lang="en-US" smtClean="0"/>
              <a:t>An entry point is a relatively easy question (usually worth one point).</a:t>
            </a:r>
          </a:p>
          <a:p>
            <a:pPr eaLnBrk="1" hangingPunct="1">
              <a:spcAft>
                <a:spcPct val="30000"/>
              </a:spcAft>
            </a:pPr>
            <a:r>
              <a:rPr lang="en-US" smtClean="0"/>
              <a:t>It is designed to give the students a feeling of “I can do this problem”</a:t>
            </a:r>
          </a:p>
          <a:p>
            <a:pPr eaLnBrk="1" hangingPunct="1">
              <a:spcAft>
                <a:spcPct val="30000"/>
              </a:spcAft>
            </a:pPr>
            <a:r>
              <a:rPr lang="en-US" smtClean="0"/>
              <a:t>Build confidence in the student so they attempt to do the problem.</a:t>
            </a:r>
            <a:endParaRPr lang="en-CA"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274638"/>
            <a:ext cx="8353425" cy="1143000"/>
          </a:xfrm>
        </p:spPr>
        <p:txBody>
          <a:bodyPr/>
          <a:lstStyle/>
          <a:p>
            <a:pPr eaLnBrk="1" fontAlgn="auto" hangingPunct="1">
              <a:spcAft>
                <a:spcPts val="0"/>
              </a:spcAft>
              <a:defRPr/>
            </a:pPr>
            <a:r>
              <a:rPr lang="en-CA" dirty="0" smtClean="0"/>
              <a:t>Entry Point for Questions with VSEPR</a:t>
            </a:r>
            <a:endParaRPr lang="en-CA" dirty="0"/>
          </a:p>
        </p:txBody>
      </p:sp>
      <p:sp>
        <p:nvSpPr>
          <p:cNvPr id="12291" name="Content Placeholder 2"/>
          <p:cNvSpPr>
            <a:spLocks noGrp="1"/>
          </p:cNvSpPr>
          <p:nvPr>
            <p:ph sz="quarter" idx="1"/>
          </p:nvPr>
        </p:nvSpPr>
        <p:spPr>
          <a:xfrm>
            <a:off x="457200" y="1600200"/>
            <a:ext cx="7467600" cy="4873625"/>
          </a:xfrm>
        </p:spPr>
        <p:txBody>
          <a:bodyPr/>
          <a:lstStyle/>
          <a:p>
            <a:pPr eaLnBrk="1" hangingPunct="1"/>
            <a:r>
              <a:rPr lang="en-CA" smtClean="0"/>
              <a:t>In each of the questions that involved VSEPR, drawing a Lewis dot diagram and/or identifying the shape of a species is the entry point to a question.</a:t>
            </a:r>
          </a:p>
          <a:p>
            <a:pPr eaLnBrk="1" hangingPunct="1">
              <a:buFont typeface="Wingdings" pitchFamily="2" charset="2"/>
              <a:buNone/>
            </a:pPr>
            <a:endParaRPr lang="en-CA" smtClean="0"/>
          </a:p>
          <a:p>
            <a:pPr eaLnBrk="1" hangingPunct="1"/>
            <a:r>
              <a:rPr lang="en-CA" smtClean="0"/>
              <a:t>This means:  This is a topic you should feel comfortable with and be able to do with ease.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CA" sz="3800" cap="none" smtClean="0"/>
              <a:t>STUDENT PERFORMANCE</a:t>
            </a:r>
          </a:p>
        </p:txBody>
      </p:sp>
      <p:graphicFrame>
        <p:nvGraphicFramePr>
          <p:cNvPr id="13348" name="Group 36"/>
          <p:cNvGraphicFramePr>
            <a:graphicFrameLocks noGrp="1"/>
          </p:cNvGraphicFramePr>
          <p:nvPr>
            <p:ph sz="quarter" idx="1"/>
          </p:nvPr>
        </p:nvGraphicFramePr>
        <p:xfrm>
          <a:off x="457200" y="1412875"/>
          <a:ext cx="7467600" cy="5334000"/>
        </p:xfrm>
        <a:graphic>
          <a:graphicData uri="http://schemas.openxmlformats.org/drawingml/2006/table">
            <a:tbl>
              <a:tblPr/>
              <a:tblGrid>
                <a:gridCol w="1019175"/>
                <a:gridCol w="1367433"/>
                <a:gridCol w="5080992"/>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FFFFFF"/>
                          </a:solidFill>
                          <a:effectLst/>
                          <a:latin typeface="Century Schoolbook" pitchFamily="18" charset="0"/>
                        </a:rPr>
                        <a:t>Year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FFFF"/>
                          </a:solidFill>
                          <a:effectLst/>
                          <a:latin typeface="Century Schoolbook" pitchFamily="18" charset="0"/>
                        </a:rPr>
                        <a:t>Possible Points for VSEPR subparts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FFFFFF"/>
                          </a:solidFill>
                          <a:effectLst/>
                          <a:latin typeface="Century Schoolbook" pitchFamily="18" charset="0"/>
                        </a:rPr>
                        <a:t>Performance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entury Schoolbook" pitchFamily="18" charset="0"/>
                        </a:rPr>
                        <a:t>2011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entury Schoolbook" pitchFamily="18" charset="0"/>
                        </a:rPr>
                        <a:t>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entury Schoolbook" pitchFamily="18" charset="0"/>
                        </a:rPr>
                        <a:t>The mean score was 3.04 out of 8 possible points, with </a:t>
                      </a:r>
                      <a:r>
                        <a:rPr kumimoji="0" lang="en-CA" sz="2000" b="1" i="0" u="none" strike="noStrike" cap="none" normalizeH="0" baseline="0" dirty="0" smtClean="0">
                          <a:ln>
                            <a:noFill/>
                          </a:ln>
                          <a:solidFill>
                            <a:srgbClr val="FF0000"/>
                          </a:solidFill>
                          <a:effectLst/>
                          <a:latin typeface="Century Schoolbook" pitchFamily="18" charset="0"/>
                        </a:rPr>
                        <a:t>most of the points  earned by</a:t>
                      </a:r>
                      <a:r>
                        <a:rPr kumimoji="0" lang="en-CA" sz="2000" b="0" i="0" u="none" strike="noStrike" cap="none" normalizeH="0" baseline="0" dirty="0" smtClean="0">
                          <a:ln>
                            <a:noFill/>
                          </a:ln>
                          <a:solidFill>
                            <a:srgbClr val="000000"/>
                          </a:solidFill>
                          <a:effectLst/>
                          <a:latin typeface="Century Schoolbook" pitchFamily="18" charset="0"/>
                        </a:rPr>
                        <a:t> completing the Lewis diagram and identifying the arrangement of atoms or citing the electron-pair repulsion.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solidFill>
                          <a:srgbClr val="000000"/>
                        </a:solidFill>
                        <a:effectLst/>
                        <a:latin typeface="Century Schoolbook"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smtClean="0">
                          <a:ln>
                            <a:noFill/>
                          </a:ln>
                          <a:solidFill>
                            <a:srgbClr val="000000"/>
                          </a:solidFill>
                          <a:effectLst/>
                          <a:latin typeface="Century Schoolbook" pitchFamily="18" charset="0"/>
                        </a:rPr>
                        <a:t>2010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smtClean="0">
                          <a:ln>
                            <a:noFill/>
                          </a:ln>
                          <a:solidFill>
                            <a:srgbClr val="000000"/>
                          </a:solidFill>
                          <a:effectLst/>
                          <a:latin typeface="Century Schoolbook" pitchFamily="18" charset="0"/>
                        </a:rPr>
                        <a:t>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entury Schoolbook" pitchFamily="18" charset="0"/>
                        </a:rPr>
                        <a:t>The mean score was 4.09 out of 8 possible points.  The distribution was bimodal with one maximum between 5 and 6 and the other at </a:t>
                      </a:r>
                      <a:r>
                        <a:rPr kumimoji="0" lang="en-CA" sz="2000" b="0" i="0" u="none" strike="noStrike" cap="none" normalizeH="0" baseline="0" dirty="0" smtClean="0">
                          <a:ln>
                            <a:noFill/>
                          </a:ln>
                          <a:solidFill>
                            <a:schemeClr val="tx1"/>
                          </a:solidFill>
                          <a:effectLst/>
                          <a:latin typeface="Century Schoolbook" pitchFamily="18" charset="0"/>
                        </a:rPr>
                        <a:t>zero</a:t>
                      </a:r>
                      <a:r>
                        <a:rPr kumimoji="0" lang="en-CA" sz="2000" b="0" i="0" u="none" strike="noStrike" cap="none" normalizeH="0" baseline="0" dirty="0" smtClean="0">
                          <a:ln>
                            <a:noFill/>
                          </a:ln>
                          <a:solidFill>
                            <a:srgbClr val="000000"/>
                          </a:solidFill>
                          <a:effectLst/>
                          <a:latin typeface="Century Schoolbook" pitchFamily="18" charset="0"/>
                        </a:rPr>
                        <a:t>.  </a:t>
                      </a:r>
                      <a:r>
                        <a:rPr kumimoji="0" lang="en-CA" sz="2000" b="1" i="0" u="none" strike="noStrike" cap="none" normalizeH="0" baseline="0" dirty="0" smtClean="0">
                          <a:ln>
                            <a:noFill/>
                          </a:ln>
                          <a:solidFill>
                            <a:srgbClr val="FF0000"/>
                          </a:solidFill>
                          <a:effectLst/>
                          <a:latin typeface="Century Schoolbook" pitchFamily="18" charset="0"/>
                        </a:rPr>
                        <a:t>Most students earned points on the Lewis diagrams.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sz="3200" cap="none" dirty="0" smtClean="0"/>
              <a:t>STUDENT PERFORMANCE</a:t>
            </a:r>
            <a:endParaRPr lang="en-CA" dirty="0"/>
          </a:p>
        </p:txBody>
      </p:sp>
      <p:graphicFrame>
        <p:nvGraphicFramePr>
          <p:cNvPr id="5" name="Table 4"/>
          <p:cNvGraphicFramePr>
            <a:graphicFrameLocks noGrp="1"/>
          </p:cNvGraphicFramePr>
          <p:nvPr/>
        </p:nvGraphicFramePr>
        <p:xfrm>
          <a:off x="323850" y="1341438"/>
          <a:ext cx="7632849" cy="4928175"/>
        </p:xfrm>
        <a:graphic>
          <a:graphicData uri="http://schemas.openxmlformats.org/drawingml/2006/table">
            <a:tbl>
              <a:tblPr firstRow="1" bandRow="1">
                <a:tableStyleId>{5C22544A-7EE6-4342-B048-85BDC9FD1C3A}</a:tableStyleId>
              </a:tblPr>
              <a:tblGrid>
                <a:gridCol w="1296145"/>
                <a:gridCol w="2016224"/>
                <a:gridCol w="4320480"/>
              </a:tblGrid>
              <a:tr h="9236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FFFFFF"/>
                          </a:solidFill>
                          <a:effectLst/>
                          <a:latin typeface="Century Schoolbook" pitchFamily="18" charset="0"/>
                        </a:rPr>
                        <a:t>Year</a:t>
                      </a: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FFFF"/>
                          </a:solidFill>
                          <a:effectLst/>
                          <a:latin typeface="Century Schoolbook" pitchFamily="18" charset="0"/>
                        </a:rPr>
                        <a:t>Possible Points for VSEPR subparts</a:t>
                      </a: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FFFFFF"/>
                          </a:solidFill>
                          <a:effectLst/>
                          <a:latin typeface="Century Schoolbook" pitchFamily="18" charset="0"/>
                        </a:rPr>
                        <a:t>Performance</a:t>
                      </a:r>
                    </a:p>
                  </a:txBody>
                  <a:tcPr anchor="ctr" horzOverflow="overflow"/>
                </a:tc>
              </a:tr>
              <a:tr h="28207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000000"/>
                          </a:solidFill>
                          <a:effectLst/>
                          <a:latin typeface="Century Schoolbook" pitchFamily="18" charset="0"/>
                        </a:rPr>
                        <a:t>2008</a:t>
                      </a: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000000"/>
                          </a:solidFill>
                          <a:effectLst/>
                          <a:latin typeface="Century Schoolbook" pitchFamily="18" charset="0"/>
                        </a:rPr>
                        <a:t>5</a:t>
                      </a: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The mean score was 3.92 out of 9 possible points, with scores of 4 and 5 both being modal.  This question had a wide bell-shaped distribution of scores.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FF0000"/>
                          </a:solidFill>
                          <a:effectLst/>
                          <a:latin typeface="Century Schoolbook" pitchFamily="18" charset="0"/>
                        </a:rPr>
                        <a:t>Most students drew correct Lewis diagrams.</a:t>
                      </a:r>
                      <a:r>
                        <a:rPr kumimoji="0" lang="en-CA" sz="1800" b="0" i="0" u="none" strike="noStrike" cap="none" normalizeH="0" baseline="0" smtClean="0">
                          <a:ln>
                            <a:noFill/>
                          </a:ln>
                          <a:solidFill>
                            <a:srgbClr val="FF0000"/>
                          </a:solidFill>
                          <a:effectLst/>
                          <a:latin typeface="Century Schoolbook" pitchFamily="18" charset="0"/>
                        </a:rPr>
                        <a:t>  </a:t>
                      </a:r>
                      <a:r>
                        <a:rPr kumimoji="0" lang="en-CA" sz="1800" b="0" i="0" u="none" strike="noStrike" cap="none" normalizeH="0" baseline="0" smtClean="0">
                          <a:ln>
                            <a:noFill/>
                          </a:ln>
                          <a:solidFill>
                            <a:srgbClr val="000000"/>
                          </a:solidFill>
                          <a:effectLst/>
                          <a:latin typeface="Century Schoolbook" pitchFamily="18" charset="0"/>
                        </a:rPr>
                        <a:t>Performance varied when students attempted to use these diagrams to reason out the shape, the central atom hybridization, and then molecular polarity.</a:t>
                      </a:r>
                    </a:p>
                  </a:txBody>
                  <a:tcPr horzOverflow="overflow"/>
                </a:tc>
              </a:tr>
              <a:tr h="11699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Century Schoolbook" pitchFamily="18" charset="0"/>
                        </a:rPr>
                        <a:t>2005</a:t>
                      </a: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000000"/>
                          </a:solidFill>
                          <a:effectLst/>
                          <a:latin typeface="Century Schoolbook" pitchFamily="18" charset="0"/>
                        </a:rPr>
                        <a:t>9</a:t>
                      </a: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000000"/>
                          </a:solidFill>
                          <a:effectLst/>
                          <a:latin typeface="Century Schoolbook" pitchFamily="18" charset="0"/>
                        </a:rPr>
                        <a:t>Almost all students attempted this required question.  The mean score was 4.97 out of a possible 9 points.</a:t>
                      </a:r>
                    </a:p>
                  </a:txBody>
                  <a:tcPr horzOverflow="overflow"/>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CA" dirty="0" smtClean="0"/>
              <a:t>Common Mistakes Made By Students</a:t>
            </a:r>
            <a:endParaRPr lang="en-CA" dirty="0"/>
          </a:p>
        </p:txBody>
      </p:sp>
      <p:sp>
        <p:nvSpPr>
          <p:cNvPr id="15363" name="Content Placeholder 2"/>
          <p:cNvSpPr>
            <a:spLocks noGrp="1"/>
          </p:cNvSpPr>
          <p:nvPr>
            <p:ph sz="quarter" idx="1"/>
          </p:nvPr>
        </p:nvSpPr>
        <p:spPr>
          <a:xfrm>
            <a:off x="457200" y="1600200"/>
            <a:ext cx="7467600" cy="4873625"/>
          </a:xfrm>
        </p:spPr>
        <p:txBody>
          <a:bodyPr/>
          <a:lstStyle/>
          <a:p>
            <a:pPr eaLnBrk="1" hangingPunct="1">
              <a:spcAft>
                <a:spcPts val="1200"/>
              </a:spcAft>
            </a:pPr>
            <a:r>
              <a:rPr lang="en-CA" smtClean="0"/>
              <a:t>Students did not draw diagrams in the boxes provided, and sometime they drew multiple diagrams without indicating which was their final answer.</a:t>
            </a:r>
          </a:p>
          <a:p>
            <a:pPr eaLnBrk="1" hangingPunct="1">
              <a:spcAft>
                <a:spcPts val="1200"/>
              </a:spcAft>
            </a:pPr>
            <a:r>
              <a:rPr lang="en-CA" smtClean="0"/>
              <a:t>Forgetting to answer questions completely.</a:t>
            </a:r>
          </a:p>
          <a:p>
            <a:pPr eaLnBrk="1" hangingPunct="1">
              <a:spcAft>
                <a:spcPts val="1200"/>
              </a:spcAft>
            </a:pPr>
            <a:r>
              <a:rPr lang="en-CA" smtClean="0"/>
              <a:t>Miscounting valence electrons</a:t>
            </a:r>
          </a:p>
          <a:p>
            <a:pPr eaLnBrk="1" hangingPunct="1">
              <a:spcAft>
                <a:spcPts val="1200"/>
              </a:spcAft>
            </a:pPr>
            <a:r>
              <a:rPr lang="en-CA" smtClean="0"/>
              <a:t>They showed all electrons, not just valence electrons</a:t>
            </a:r>
          </a:p>
          <a:p>
            <a:pPr eaLnBrk="1" hangingPunct="1">
              <a:spcAft>
                <a:spcPts val="1200"/>
              </a:spcAft>
            </a:pPr>
            <a:endParaRPr lang="en-CA"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t>Common Mistakes Made By Students</a:t>
            </a:r>
            <a:endParaRPr lang="en-CA" dirty="0"/>
          </a:p>
        </p:txBody>
      </p:sp>
      <p:sp>
        <p:nvSpPr>
          <p:cNvPr id="16387" name="Content Placeholder 2"/>
          <p:cNvSpPr>
            <a:spLocks noGrp="1"/>
          </p:cNvSpPr>
          <p:nvPr>
            <p:ph sz="quarter" idx="1"/>
          </p:nvPr>
        </p:nvSpPr>
        <p:spPr>
          <a:xfrm>
            <a:off x="457200" y="1600200"/>
            <a:ext cx="7467600" cy="4873625"/>
          </a:xfrm>
        </p:spPr>
        <p:txBody>
          <a:bodyPr/>
          <a:lstStyle/>
          <a:p>
            <a:pPr eaLnBrk="1" hangingPunct="1">
              <a:spcAft>
                <a:spcPts val="1200"/>
              </a:spcAft>
            </a:pPr>
            <a:r>
              <a:rPr lang="en-CA" smtClean="0"/>
              <a:t>Students sometimes completed an octet for hydrogen.</a:t>
            </a:r>
          </a:p>
          <a:p>
            <a:pPr eaLnBrk="1" hangingPunct="1">
              <a:spcAft>
                <a:spcPts val="1200"/>
              </a:spcAft>
            </a:pPr>
            <a:r>
              <a:rPr lang="en-CA" smtClean="0"/>
              <a:t>Placing unbonded electron pairs in the wrong position</a:t>
            </a:r>
          </a:p>
          <a:p>
            <a:pPr eaLnBrk="1" hangingPunct="1">
              <a:spcAft>
                <a:spcPts val="1200"/>
              </a:spcAft>
            </a:pPr>
            <a:r>
              <a:rPr lang="en-CA" smtClean="0"/>
              <a:t>Students gave an overemphasis on the octet rule and “happy” electrons.</a:t>
            </a:r>
          </a:p>
          <a:p>
            <a:pPr eaLnBrk="1" hangingPunct="1">
              <a:spcAft>
                <a:spcPts val="1200"/>
              </a:spcAft>
            </a:pPr>
            <a:r>
              <a:rPr lang="en-CA" smtClean="0"/>
              <a:t>Occasionally structures included lone electrons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Technic</Template>
  <TotalTime>680</TotalTime>
  <Words>1625</Words>
  <Application>Microsoft Office PowerPoint</Application>
  <PresentationFormat>On-screen Show (4:3)</PresentationFormat>
  <Paragraphs>180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Oriel</vt:lpstr>
      <vt:lpstr>AP Chemistry Exam Question Profiler</vt:lpstr>
      <vt:lpstr>AP Exams from 1999 - 2011</vt:lpstr>
      <vt:lpstr>Breakdown of Questions related to VSEPR</vt:lpstr>
      <vt:lpstr>Entry Points on Free Response questions</vt:lpstr>
      <vt:lpstr>Entry Point for Questions with VSEPR</vt:lpstr>
      <vt:lpstr>STUDENT PERFORMANCE</vt:lpstr>
      <vt:lpstr>STUDENT PERFORMANCE</vt:lpstr>
      <vt:lpstr>Common Mistakes Made By Students</vt:lpstr>
      <vt:lpstr>Common Mistakes Made By Students</vt:lpstr>
      <vt:lpstr>Common Mistakes Made By Students</vt:lpstr>
      <vt:lpstr>Common Mistakes Made By Students</vt:lpstr>
      <vt:lpstr>Analysis of Free Response Question</vt:lpstr>
      <vt:lpstr>Slide 13</vt:lpstr>
      <vt:lpstr>Slide 14</vt:lpstr>
      <vt:lpstr>Slide 15</vt:lpstr>
      <vt:lpstr>Slide 16</vt:lpstr>
      <vt:lpstr>Chief Reader’s Comments</vt:lpstr>
      <vt:lpstr>Chief Reader’s Comments</vt:lpstr>
      <vt:lpstr>Chief Reader’s Comments</vt:lpstr>
      <vt:lpstr>Chief Reader’s Comments</vt:lpstr>
      <vt:lpstr>Chief Reader’s Tips For Students</vt:lpstr>
      <vt:lpstr>Chief Reader’s Tips For Students</vt:lpstr>
      <vt:lpstr>Chief Reader’s Tips For Students</vt:lpstr>
      <vt:lpstr>Chief Reader’s Tips For Students</vt:lpstr>
      <vt:lpstr>Scoring Standard</vt:lpstr>
      <vt:lpstr>Scoring Standards</vt:lpstr>
      <vt:lpstr>Scoring Standards</vt:lpstr>
      <vt:lpstr>Slide 28</vt:lpstr>
      <vt:lpstr>Slide 29</vt:lpstr>
      <vt:lpstr>How to Succeed with These Types of Problems</vt:lpstr>
      <vt:lpstr>In General:</vt:lpstr>
      <vt:lpstr>In General:</vt:lpstr>
      <vt:lpstr>Drawing Lewis Structures:</vt:lpstr>
      <vt:lpstr>Shapes and Angles</vt:lpstr>
      <vt:lpstr>Other Tips:</vt:lpstr>
      <vt:lpstr>Other Tips:</vt:lpstr>
      <vt:lpstr>Other Tips: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Chemistry Exam Question Profiler</dc:title>
  <dc:creator>Allison Collins</dc:creator>
  <cp:lastModifiedBy>DISD</cp:lastModifiedBy>
  <cp:revision>99</cp:revision>
  <dcterms:created xsi:type="dcterms:W3CDTF">2011-10-19T21:27:16Z</dcterms:created>
  <dcterms:modified xsi:type="dcterms:W3CDTF">2012-01-24T19:51:07Z</dcterms:modified>
</cp:coreProperties>
</file>