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78"/>
  </p:handoutMasterIdLst>
  <p:sldIdLst>
    <p:sldId id="256" r:id="rId2"/>
    <p:sldId id="340" r:id="rId3"/>
    <p:sldId id="341" r:id="rId4"/>
    <p:sldId id="258" r:id="rId5"/>
    <p:sldId id="338" r:id="rId6"/>
    <p:sldId id="339" r:id="rId7"/>
    <p:sldId id="259" r:id="rId8"/>
    <p:sldId id="319" r:id="rId9"/>
    <p:sldId id="260" r:id="rId10"/>
    <p:sldId id="277" r:id="rId11"/>
    <p:sldId id="280" r:id="rId12"/>
    <p:sldId id="262" r:id="rId13"/>
    <p:sldId id="281" r:id="rId14"/>
    <p:sldId id="278" r:id="rId15"/>
    <p:sldId id="279" r:id="rId16"/>
    <p:sldId id="285" r:id="rId17"/>
    <p:sldId id="286" r:id="rId18"/>
    <p:sldId id="263" r:id="rId19"/>
    <p:sldId id="318" r:id="rId20"/>
    <p:sldId id="264" r:id="rId21"/>
    <p:sldId id="287" r:id="rId22"/>
    <p:sldId id="265" r:id="rId23"/>
    <p:sldId id="282" r:id="rId24"/>
    <p:sldId id="288" r:id="rId25"/>
    <p:sldId id="283" r:id="rId26"/>
    <p:sldId id="266" r:id="rId27"/>
    <p:sldId id="312" r:id="rId28"/>
    <p:sldId id="284" r:id="rId29"/>
    <p:sldId id="267" r:id="rId30"/>
    <p:sldId id="325" r:id="rId31"/>
    <p:sldId id="326" r:id="rId32"/>
    <p:sldId id="328" r:id="rId33"/>
    <p:sldId id="327" r:id="rId34"/>
    <p:sldId id="289" r:id="rId35"/>
    <p:sldId id="272" r:id="rId36"/>
    <p:sldId id="290" r:id="rId37"/>
    <p:sldId id="292" r:id="rId38"/>
    <p:sldId id="291" r:id="rId39"/>
    <p:sldId id="317" r:id="rId40"/>
    <p:sldId id="294" r:id="rId41"/>
    <p:sldId id="270" r:id="rId42"/>
    <p:sldId id="295" r:id="rId43"/>
    <p:sldId id="271" r:id="rId44"/>
    <p:sldId id="299" r:id="rId45"/>
    <p:sldId id="293" r:id="rId46"/>
    <p:sldId id="273" r:id="rId47"/>
    <p:sldId id="296" r:id="rId48"/>
    <p:sldId id="297" r:id="rId49"/>
    <p:sldId id="298" r:id="rId50"/>
    <p:sldId id="320" r:id="rId51"/>
    <p:sldId id="300" r:id="rId52"/>
    <p:sldId id="333" r:id="rId53"/>
    <p:sldId id="337" r:id="rId54"/>
    <p:sldId id="336" r:id="rId55"/>
    <p:sldId id="274" r:id="rId56"/>
    <p:sldId id="315" r:id="rId57"/>
    <p:sldId id="304" r:id="rId58"/>
    <p:sldId id="303" r:id="rId59"/>
    <p:sldId id="321" r:id="rId60"/>
    <p:sldId id="307" r:id="rId61"/>
    <p:sldId id="301" r:id="rId62"/>
    <p:sldId id="275" r:id="rId63"/>
    <p:sldId id="314" r:id="rId64"/>
    <p:sldId id="311" r:id="rId65"/>
    <p:sldId id="322" r:id="rId66"/>
    <p:sldId id="310" r:id="rId67"/>
    <p:sldId id="323" r:id="rId68"/>
    <p:sldId id="302" r:id="rId69"/>
    <p:sldId id="276" r:id="rId70"/>
    <p:sldId id="330" r:id="rId71"/>
    <p:sldId id="329" r:id="rId72"/>
    <p:sldId id="309" r:id="rId73"/>
    <p:sldId id="331" r:id="rId74"/>
    <p:sldId id="334" r:id="rId75"/>
    <p:sldId id="335" r:id="rId76"/>
    <p:sldId id="332" r:id="rId7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21" autoAdjust="0"/>
  </p:normalViewPr>
  <p:slideViewPr>
    <p:cSldViewPr>
      <p:cViewPr>
        <p:scale>
          <a:sx n="70" d="100"/>
          <a:sy n="70" d="100"/>
        </p:scale>
        <p:origin x="-5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staff\Local%20Settings\Temporary%20Internet%20Files\Content.IE5\X24C1QDN\Q1%5b1%5d.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staff\Local%20Settings\Temporary%20Internet%20Files\Content.IE5\T5P4G6XZ\Q2%5b1%5d.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staff\Local%20Settings\Temporary%20Internet%20Files\Content.IE5\LSRIJD6M\Q3%5b1%5d.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staff\Local%20Settings\Temporary%20Internet%20Files\Content.IE5\DEJZT4X4\Q4%5b1%5d.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staff\Local%20Settings\Temporary%20Internet%20Files\Content.IE5\5D2WWX5A\Q5%5b1%5d.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staff\Local%20Settings\Temporary%20Internet%20Files\Content.IE5\1DXJJ7M0\Q6%5b1%5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cat>
            <c:strRef>
              <c:f>Sheet1!$B$3:$B$14</c:f>
              <c:strCache>
                <c:ptCount val="12"/>
                <c:pt idx="0">
                  <c:v>-</c:v>
                </c:pt>
                <c:pt idx="1">
                  <c:v>0</c:v>
                </c:pt>
                <c:pt idx="2">
                  <c:v>1</c:v>
                </c:pt>
                <c:pt idx="3">
                  <c:v>2</c:v>
                </c:pt>
                <c:pt idx="4">
                  <c:v>3</c:v>
                </c:pt>
                <c:pt idx="5">
                  <c:v>4</c:v>
                </c:pt>
                <c:pt idx="6">
                  <c:v>5</c:v>
                </c:pt>
                <c:pt idx="7">
                  <c:v>6</c:v>
                </c:pt>
                <c:pt idx="8">
                  <c:v>7</c:v>
                </c:pt>
                <c:pt idx="9">
                  <c:v>8</c:v>
                </c:pt>
                <c:pt idx="10">
                  <c:v>9</c:v>
                </c:pt>
                <c:pt idx="11">
                  <c:v>10</c:v>
                </c:pt>
              </c:strCache>
            </c:strRef>
          </c:cat>
          <c:val>
            <c:numRef>
              <c:f>Sheet1!$C$3:$C$14</c:f>
              <c:numCache>
                <c:formatCode>General</c:formatCode>
                <c:ptCount val="12"/>
                <c:pt idx="0">
                  <c:v>2</c:v>
                </c:pt>
                <c:pt idx="1">
                  <c:v>10</c:v>
                </c:pt>
                <c:pt idx="2">
                  <c:v>11</c:v>
                </c:pt>
                <c:pt idx="3">
                  <c:v>11</c:v>
                </c:pt>
                <c:pt idx="4">
                  <c:v>10</c:v>
                </c:pt>
                <c:pt idx="5">
                  <c:v>21</c:v>
                </c:pt>
                <c:pt idx="6">
                  <c:v>18</c:v>
                </c:pt>
                <c:pt idx="7">
                  <c:v>5</c:v>
                </c:pt>
                <c:pt idx="8">
                  <c:v>7</c:v>
                </c:pt>
                <c:pt idx="9">
                  <c:v>2</c:v>
                </c:pt>
                <c:pt idx="10">
                  <c:v>2</c:v>
                </c:pt>
                <c:pt idx="11">
                  <c:v>1</c:v>
                </c:pt>
              </c:numCache>
            </c:numRef>
          </c:val>
        </c:ser>
        <c:dLbls>
          <c:showLegendKey val="0"/>
          <c:showVal val="0"/>
          <c:showCatName val="0"/>
          <c:showSerName val="0"/>
          <c:showPercent val="0"/>
          <c:showBubbleSize val="0"/>
        </c:dLbls>
        <c:gapWidth val="150"/>
        <c:shape val="box"/>
        <c:axId val="44147840"/>
        <c:axId val="44149376"/>
        <c:axId val="0"/>
      </c:bar3DChart>
      <c:catAx>
        <c:axId val="44147840"/>
        <c:scaling>
          <c:orientation val="minMax"/>
        </c:scaling>
        <c:delete val="0"/>
        <c:axPos val="b"/>
        <c:numFmt formatCode="General" sourceLinked="1"/>
        <c:majorTickMark val="out"/>
        <c:minorTickMark val="none"/>
        <c:tickLblPos val="nextTo"/>
        <c:crossAx val="44149376"/>
        <c:crosses val="autoZero"/>
        <c:auto val="1"/>
        <c:lblAlgn val="ctr"/>
        <c:lblOffset val="100"/>
        <c:noMultiLvlLbl val="0"/>
      </c:catAx>
      <c:valAx>
        <c:axId val="44149376"/>
        <c:scaling>
          <c:orientation val="minMax"/>
        </c:scaling>
        <c:delete val="0"/>
        <c:axPos val="l"/>
        <c:majorGridlines>
          <c:spPr>
            <a:ln w="19050">
              <a:solidFill>
                <a:srgbClr val="000000"/>
              </a:solidFill>
            </a:ln>
          </c:spPr>
        </c:majorGridlines>
        <c:numFmt formatCode="General" sourceLinked="1"/>
        <c:majorTickMark val="out"/>
        <c:minorTickMark val="none"/>
        <c:tickLblPos val="nextTo"/>
        <c:spPr>
          <a:ln w="19050">
            <a:solidFill>
              <a:srgbClr val="000000"/>
            </a:solidFill>
          </a:ln>
        </c:spPr>
        <c:crossAx val="441478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cat>
            <c:strRef>
              <c:f>Sheet1!$B$3:$B$13</c:f>
              <c:strCache>
                <c:ptCount val="11"/>
                <c:pt idx="0">
                  <c:v>-</c:v>
                </c:pt>
                <c:pt idx="1">
                  <c:v>0</c:v>
                </c:pt>
                <c:pt idx="2">
                  <c:v>1</c:v>
                </c:pt>
                <c:pt idx="3">
                  <c:v>2</c:v>
                </c:pt>
                <c:pt idx="4">
                  <c:v>3</c:v>
                </c:pt>
                <c:pt idx="5">
                  <c:v>4</c:v>
                </c:pt>
                <c:pt idx="6">
                  <c:v>5</c:v>
                </c:pt>
                <c:pt idx="7">
                  <c:v>6</c:v>
                </c:pt>
                <c:pt idx="8">
                  <c:v>7</c:v>
                </c:pt>
                <c:pt idx="9">
                  <c:v>8</c:v>
                </c:pt>
                <c:pt idx="10">
                  <c:v>9</c:v>
                </c:pt>
              </c:strCache>
            </c:strRef>
          </c:cat>
          <c:val>
            <c:numRef>
              <c:f>Sheet1!$C$3:$C$13</c:f>
              <c:numCache>
                <c:formatCode>General</c:formatCode>
                <c:ptCount val="11"/>
                <c:pt idx="0">
                  <c:v>2</c:v>
                </c:pt>
                <c:pt idx="1">
                  <c:v>11</c:v>
                </c:pt>
                <c:pt idx="2">
                  <c:v>12</c:v>
                </c:pt>
                <c:pt idx="3">
                  <c:v>12</c:v>
                </c:pt>
                <c:pt idx="4">
                  <c:v>13</c:v>
                </c:pt>
                <c:pt idx="5">
                  <c:v>13</c:v>
                </c:pt>
                <c:pt idx="6">
                  <c:v>12</c:v>
                </c:pt>
                <c:pt idx="7">
                  <c:v>10</c:v>
                </c:pt>
                <c:pt idx="8">
                  <c:v>8</c:v>
                </c:pt>
                <c:pt idx="9">
                  <c:v>5</c:v>
                </c:pt>
                <c:pt idx="10">
                  <c:v>1</c:v>
                </c:pt>
              </c:numCache>
            </c:numRef>
          </c:val>
        </c:ser>
        <c:dLbls>
          <c:showLegendKey val="0"/>
          <c:showVal val="0"/>
          <c:showCatName val="0"/>
          <c:showSerName val="0"/>
          <c:showPercent val="0"/>
          <c:showBubbleSize val="0"/>
        </c:dLbls>
        <c:gapWidth val="150"/>
        <c:shape val="box"/>
        <c:axId val="169604992"/>
        <c:axId val="169606528"/>
        <c:axId val="0"/>
      </c:bar3DChart>
      <c:catAx>
        <c:axId val="169604992"/>
        <c:scaling>
          <c:orientation val="minMax"/>
        </c:scaling>
        <c:delete val="0"/>
        <c:axPos val="b"/>
        <c:numFmt formatCode="General" sourceLinked="1"/>
        <c:majorTickMark val="out"/>
        <c:minorTickMark val="none"/>
        <c:tickLblPos val="nextTo"/>
        <c:crossAx val="169606528"/>
        <c:crosses val="autoZero"/>
        <c:auto val="1"/>
        <c:lblAlgn val="ctr"/>
        <c:lblOffset val="100"/>
        <c:noMultiLvlLbl val="0"/>
      </c:catAx>
      <c:valAx>
        <c:axId val="169606528"/>
        <c:scaling>
          <c:orientation val="minMax"/>
        </c:scaling>
        <c:delete val="0"/>
        <c:axPos val="l"/>
        <c:majorGridlines>
          <c:spPr>
            <a:ln w="19050">
              <a:solidFill>
                <a:srgbClr val="000000"/>
              </a:solidFill>
            </a:ln>
          </c:spPr>
        </c:majorGridlines>
        <c:numFmt formatCode="General" sourceLinked="1"/>
        <c:majorTickMark val="out"/>
        <c:minorTickMark val="none"/>
        <c:tickLblPos val="nextTo"/>
        <c:spPr>
          <a:ln w="19050">
            <a:solidFill>
              <a:srgbClr val="000000"/>
            </a:solidFill>
          </a:ln>
        </c:spPr>
        <c:crossAx val="1696049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cat>
            <c:strRef>
              <c:f>Sheet1!$B$3:$B$14</c:f>
              <c:strCache>
                <c:ptCount val="12"/>
                <c:pt idx="0">
                  <c:v>-</c:v>
                </c:pt>
                <c:pt idx="1">
                  <c:v>0</c:v>
                </c:pt>
                <c:pt idx="2">
                  <c:v>1</c:v>
                </c:pt>
                <c:pt idx="3">
                  <c:v>2</c:v>
                </c:pt>
                <c:pt idx="4">
                  <c:v>3</c:v>
                </c:pt>
                <c:pt idx="5">
                  <c:v>4</c:v>
                </c:pt>
                <c:pt idx="6">
                  <c:v>5</c:v>
                </c:pt>
                <c:pt idx="7">
                  <c:v>6</c:v>
                </c:pt>
                <c:pt idx="8">
                  <c:v>7</c:v>
                </c:pt>
                <c:pt idx="9">
                  <c:v>8</c:v>
                </c:pt>
                <c:pt idx="10">
                  <c:v>9</c:v>
                </c:pt>
                <c:pt idx="11">
                  <c:v>10</c:v>
                </c:pt>
              </c:strCache>
            </c:strRef>
          </c:cat>
          <c:val>
            <c:numRef>
              <c:f>Sheet1!$C$3:$C$14</c:f>
              <c:numCache>
                <c:formatCode>General</c:formatCode>
                <c:ptCount val="12"/>
                <c:pt idx="0">
                  <c:v>6</c:v>
                </c:pt>
                <c:pt idx="1">
                  <c:v>18</c:v>
                </c:pt>
                <c:pt idx="2">
                  <c:v>14</c:v>
                </c:pt>
                <c:pt idx="3">
                  <c:v>12</c:v>
                </c:pt>
                <c:pt idx="4">
                  <c:v>11</c:v>
                </c:pt>
                <c:pt idx="5">
                  <c:v>9</c:v>
                </c:pt>
                <c:pt idx="6">
                  <c:v>8</c:v>
                </c:pt>
                <c:pt idx="7">
                  <c:v>7</c:v>
                </c:pt>
                <c:pt idx="8">
                  <c:v>6</c:v>
                </c:pt>
                <c:pt idx="9">
                  <c:v>5</c:v>
                </c:pt>
                <c:pt idx="10">
                  <c:v>4</c:v>
                </c:pt>
                <c:pt idx="11">
                  <c:v>1</c:v>
                </c:pt>
              </c:numCache>
            </c:numRef>
          </c:val>
        </c:ser>
        <c:dLbls>
          <c:showLegendKey val="0"/>
          <c:showVal val="0"/>
          <c:showCatName val="0"/>
          <c:showSerName val="0"/>
          <c:showPercent val="0"/>
          <c:showBubbleSize val="0"/>
        </c:dLbls>
        <c:gapWidth val="150"/>
        <c:shape val="box"/>
        <c:axId val="171066496"/>
        <c:axId val="171068032"/>
        <c:axId val="0"/>
      </c:bar3DChart>
      <c:catAx>
        <c:axId val="171066496"/>
        <c:scaling>
          <c:orientation val="minMax"/>
        </c:scaling>
        <c:delete val="0"/>
        <c:axPos val="b"/>
        <c:numFmt formatCode="General" sourceLinked="1"/>
        <c:majorTickMark val="out"/>
        <c:minorTickMark val="none"/>
        <c:tickLblPos val="nextTo"/>
        <c:crossAx val="171068032"/>
        <c:crosses val="autoZero"/>
        <c:auto val="1"/>
        <c:lblAlgn val="ctr"/>
        <c:lblOffset val="100"/>
        <c:noMultiLvlLbl val="0"/>
      </c:catAx>
      <c:valAx>
        <c:axId val="171068032"/>
        <c:scaling>
          <c:orientation val="minMax"/>
        </c:scaling>
        <c:delete val="0"/>
        <c:axPos val="l"/>
        <c:majorGridlines>
          <c:spPr>
            <a:ln w="19050">
              <a:solidFill>
                <a:srgbClr val="000000"/>
              </a:solidFill>
            </a:ln>
          </c:spPr>
        </c:majorGridlines>
        <c:numFmt formatCode="General" sourceLinked="1"/>
        <c:majorTickMark val="out"/>
        <c:minorTickMark val="none"/>
        <c:tickLblPos val="nextTo"/>
        <c:spPr>
          <a:ln w="19050">
            <a:solidFill>
              <a:srgbClr val="000000"/>
            </a:solidFill>
          </a:ln>
        </c:spPr>
        <c:crossAx val="1710664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cat>
            <c:strRef>
              <c:f>Sheet1!$B$3:$B$19</c:f>
              <c:strCache>
                <c:ptCount val="17"/>
                <c:pt idx="0">
                  <c:v>-</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strCache>
            </c:strRef>
          </c:cat>
          <c:val>
            <c:numRef>
              <c:f>Sheet1!$C$3:$C$19</c:f>
              <c:numCache>
                <c:formatCode>General</c:formatCode>
                <c:ptCount val="17"/>
                <c:pt idx="0">
                  <c:v>1</c:v>
                </c:pt>
                <c:pt idx="1">
                  <c:v>2</c:v>
                </c:pt>
                <c:pt idx="2">
                  <c:v>4</c:v>
                </c:pt>
                <c:pt idx="3">
                  <c:v>6</c:v>
                </c:pt>
                <c:pt idx="4">
                  <c:v>7</c:v>
                </c:pt>
                <c:pt idx="5">
                  <c:v>9</c:v>
                </c:pt>
                <c:pt idx="6">
                  <c:v>11</c:v>
                </c:pt>
                <c:pt idx="7">
                  <c:v>11</c:v>
                </c:pt>
                <c:pt idx="8">
                  <c:v>11</c:v>
                </c:pt>
                <c:pt idx="9">
                  <c:v>9</c:v>
                </c:pt>
                <c:pt idx="10">
                  <c:v>8</c:v>
                </c:pt>
                <c:pt idx="11">
                  <c:v>6</c:v>
                </c:pt>
                <c:pt idx="12">
                  <c:v>5</c:v>
                </c:pt>
                <c:pt idx="13">
                  <c:v>4</c:v>
                </c:pt>
                <c:pt idx="14">
                  <c:v>3</c:v>
                </c:pt>
                <c:pt idx="15">
                  <c:v>2</c:v>
                </c:pt>
                <c:pt idx="16">
                  <c:v>1</c:v>
                </c:pt>
              </c:numCache>
            </c:numRef>
          </c:val>
        </c:ser>
        <c:dLbls>
          <c:showLegendKey val="0"/>
          <c:showVal val="0"/>
          <c:showCatName val="0"/>
          <c:showSerName val="0"/>
          <c:showPercent val="0"/>
          <c:showBubbleSize val="0"/>
        </c:dLbls>
        <c:gapWidth val="150"/>
        <c:shape val="box"/>
        <c:axId val="171246720"/>
        <c:axId val="171248256"/>
        <c:axId val="0"/>
      </c:bar3DChart>
      <c:catAx>
        <c:axId val="171246720"/>
        <c:scaling>
          <c:orientation val="minMax"/>
        </c:scaling>
        <c:delete val="0"/>
        <c:axPos val="b"/>
        <c:numFmt formatCode="General" sourceLinked="1"/>
        <c:majorTickMark val="out"/>
        <c:minorTickMark val="none"/>
        <c:tickLblPos val="nextTo"/>
        <c:crossAx val="171248256"/>
        <c:crosses val="autoZero"/>
        <c:auto val="1"/>
        <c:lblAlgn val="ctr"/>
        <c:lblOffset val="100"/>
        <c:noMultiLvlLbl val="0"/>
      </c:catAx>
      <c:valAx>
        <c:axId val="171248256"/>
        <c:scaling>
          <c:orientation val="minMax"/>
        </c:scaling>
        <c:delete val="0"/>
        <c:axPos val="l"/>
        <c:majorGridlines>
          <c:spPr>
            <a:ln w="19050">
              <a:solidFill>
                <a:srgbClr val="000000"/>
              </a:solidFill>
            </a:ln>
          </c:spPr>
        </c:majorGridlines>
        <c:numFmt formatCode="General" sourceLinked="1"/>
        <c:majorTickMark val="out"/>
        <c:minorTickMark val="none"/>
        <c:tickLblPos val="nextTo"/>
        <c:spPr>
          <a:ln w="19050">
            <a:solidFill>
              <a:srgbClr val="000000"/>
            </a:solidFill>
          </a:ln>
        </c:spPr>
        <c:crossAx val="1712467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cat>
            <c:strRef>
              <c:f>Sheet1!$B$3:$B$12</c:f>
              <c:strCache>
                <c:ptCount val="10"/>
                <c:pt idx="0">
                  <c:v>-</c:v>
                </c:pt>
                <c:pt idx="1">
                  <c:v>0</c:v>
                </c:pt>
                <c:pt idx="2">
                  <c:v>1</c:v>
                </c:pt>
                <c:pt idx="3">
                  <c:v>2</c:v>
                </c:pt>
                <c:pt idx="4">
                  <c:v>3</c:v>
                </c:pt>
                <c:pt idx="5">
                  <c:v>4</c:v>
                </c:pt>
                <c:pt idx="6">
                  <c:v>5</c:v>
                </c:pt>
                <c:pt idx="7">
                  <c:v>6</c:v>
                </c:pt>
                <c:pt idx="8">
                  <c:v>7</c:v>
                </c:pt>
                <c:pt idx="9">
                  <c:v>8</c:v>
                </c:pt>
              </c:strCache>
            </c:strRef>
          </c:cat>
          <c:val>
            <c:numRef>
              <c:f>Sheet1!$C$3:$C$12</c:f>
              <c:numCache>
                <c:formatCode>General</c:formatCode>
                <c:ptCount val="10"/>
                <c:pt idx="0">
                  <c:v>1</c:v>
                </c:pt>
                <c:pt idx="1">
                  <c:v>12</c:v>
                </c:pt>
                <c:pt idx="2">
                  <c:v>15</c:v>
                </c:pt>
                <c:pt idx="3">
                  <c:v>15</c:v>
                </c:pt>
                <c:pt idx="4">
                  <c:v>15</c:v>
                </c:pt>
                <c:pt idx="5">
                  <c:v>14</c:v>
                </c:pt>
                <c:pt idx="6">
                  <c:v>12</c:v>
                </c:pt>
                <c:pt idx="7">
                  <c:v>9</c:v>
                </c:pt>
                <c:pt idx="8">
                  <c:v>5</c:v>
                </c:pt>
                <c:pt idx="9">
                  <c:v>1</c:v>
                </c:pt>
              </c:numCache>
            </c:numRef>
          </c:val>
        </c:ser>
        <c:dLbls>
          <c:showLegendKey val="0"/>
          <c:showVal val="0"/>
          <c:showCatName val="0"/>
          <c:showSerName val="0"/>
          <c:showPercent val="0"/>
          <c:showBubbleSize val="0"/>
        </c:dLbls>
        <c:gapWidth val="150"/>
        <c:shape val="box"/>
        <c:axId val="171345408"/>
        <c:axId val="171346944"/>
        <c:axId val="0"/>
      </c:bar3DChart>
      <c:catAx>
        <c:axId val="171345408"/>
        <c:scaling>
          <c:orientation val="minMax"/>
        </c:scaling>
        <c:delete val="0"/>
        <c:axPos val="b"/>
        <c:numFmt formatCode="General" sourceLinked="1"/>
        <c:majorTickMark val="out"/>
        <c:minorTickMark val="none"/>
        <c:tickLblPos val="nextTo"/>
        <c:crossAx val="171346944"/>
        <c:crosses val="autoZero"/>
        <c:auto val="1"/>
        <c:lblAlgn val="ctr"/>
        <c:lblOffset val="100"/>
        <c:noMultiLvlLbl val="0"/>
      </c:catAx>
      <c:valAx>
        <c:axId val="171346944"/>
        <c:scaling>
          <c:orientation val="minMax"/>
        </c:scaling>
        <c:delete val="0"/>
        <c:axPos val="l"/>
        <c:majorGridlines>
          <c:spPr>
            <a:ln w="19050">
              <a:solidFill>
                <a:srgbClr val="000000"/>
              </a:solidFill>
            </a:ln>
          </c:spPr>
        </c:majorGridlines>
        <c:numFmt formatCode="General" sourceLinked="1"/>
        <c:majorTickMark val="out"/>
        <c:minorTickMark val="none"/>
        <c:tickLblPos val="nextTo"/>
        <c:spPr>
          <a:ln w="19050">
            <a:solidFill>
              <a:srgbClr val="000000"/>
            </a:solidFill>
          </a:ln>
        </c:spPr>
        <c:crossAx val="1713454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cat>
            <c:strRef>
              <c:f>Sheet1!$B$3:$B$12</c:f>
              <c:strCache>
                <c:ptCount val="10"/>
                <c:pt idx="0">
                  <c:v>-</c:v>
                </c:pt>
                <c:pt idx="1">
                  <c:v>0</c:v>
                </c:pt>
                <c:pt idx="2">
                  <c:v>1</c:v>
                </c:pt>
                <c:pt idx="3">
                  <c:v>2</c:v>
                </c:pt>
                <c:pt idx="4">
                  <c:v>3</c:v>
                </c:pt>
                <c:pt idx="5">
                  <c:v>4</c:v>
                </c:pt>
                <c:pt idx="6">
                  <c:v>5</c:v>
                </c:pt>
                <c:pt idx="7">
                  <c:v>6</c:v>
                </c:pt>
                <c:pt idx="8">
                  <c:v>7</c:v>
                </c:pt>
                <c:pt idx="9">
                  <c:v>8</c:v>
                </c:pt>
              </c:strCache>
            </c:strRef>
          </c:cat>
          <c:val>
            <c:numRef>
              <c:f>Sheet1!$C$3:$C$12</c:f>
              <c:numCache>
                <c:formatCode>General</c:formatCode>
                <c:ptCount val="10"/>
                <c:pt idx="0">
                  <c:v>5</c:v>
                </c:pt>
                <c:pt idx="1">
                  <c:v>8</c:v>
                </c:pt>
                <c:pt idx="2">
                  <c:v>15</c:v>
                </c:pt>
                <c:pt idx="3">
                  <c:v>18</c:v>
                </c:pt>
                <c:pt idx="4">
                  <c:v>16</c:v>
                </c:pt>
                <c:pt idx="5">
                  <c:v>13</c:v>
                </c:pt>
                <c:pt idx="6">
                  <c:v>10</c:v>
                </c:pt>
                <c:pt idx="7">
                  <c:v>8</c:v>
                </c:pt>
                <c:pt idx="8">
                  <c:v>5</c:v>
                </c:pt>
                <c:pt idx="9">
                  <c:v>2</c:v>
                </c:pt>
              </c:numCache>
            </c:numRef>
          </c:val>
        </c:ser>
        <c:dLbls>
          <c:showLegendKey val="0"/>
          <c:showVal val="0"/>
          <c:showCatName val="0"/>
          <c:showSerName val="0"/>
          <c:showPercent val="0"/>
          <c:showBubbleSize val="0"/>
        </c:dLbls>
        <c:gapWidth val="150"/>
        <c:shape val="box"/>
        <c:axId val="171438848"/>
        <c:axId val="171440384"/>
        <c:axId val="0"/>
      </c:bar3DChart>
      <c:catAx>
        <c:axId val="171438848"/>
        <c:scaling>
          <c:orientation val="minMax"/>
        </c:scaling>
        <c:delete val="0"/>
        <c:axPos val="b"/>
        <c:numFmt formatCode="General" sourceLinked="1"/>
        <c:majorTickMark val="out"/>
        <c:minorTickMark val="none"/>
        <c:tickLblPos val="nextTo"/>
        <c:crossAx val="171440384"/>
        <c:crosses val="autoZero"/>
        <c:auto val="1"/>
        <c:lblAlgn val="ctr"/>
        <c:lblOffset val="100"/>
        <c:noMultiLvlLbl val="0"/>
      </c:catAx>
      <c:valAx>
        <c:axId val="171440384"/>
        <c:scaling>
          <c:orientation val="minMax"/>
        </c:scaling>
        <c:delete val="0"/>
        <c:axPos val="l"/>
        <c:majorGridlines>
          <c:spPr>
            <a:ln w="19050">
              <a:solidFill>
                <a:srgbClr val="000000"/>
              </a:solidFill>
            </a:ln>
          </c:spPr>
        </c:majorGridlines>
        <c:numFmt formatCode="General" sourceLinked="1"/>
        <c:majorTickMark val="out"/>
        <c:minorTickMark val="none"/>
        <c:tickLblPos val="nextTo"/>
        <c:spPr>
          <a:ln w="19050">
            <a:solidFill>
              <a:srgbClr val="000000"/>
            </a:solidFill>
          </a:ln>
        </c:spPr>
        <c:crossAx val="1714388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488F3022-23E9-4032-A4E4-1719DBECF5F4}" type="datetimeFigureOut">
              <a:rPr lang="en-US" smtClean="0"/>
              <a:t>4/15/2015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06FB92B-ACF1-4040-8F96-492C227F4342}" type="slidenum">
              <a:rPr lang="en-US" smtClean="0"/>
              <a:t>‹#›</a:t>
            </a:fld>
            <a:endParaRPr lang="en-US"/>
          </a:p>
        </p:txBody>
      </p:sp>
    </p:spTree>
    <p:extLst>
      <p:ext uri="{BB962C8B-B14F-4D97-AF65-F5344CB8AC3E}">
        <p14:creationId xmlns:p14="http://schemas.microsoft.com/office/powerpoint/2010/main" val="21658279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226" name="Rectangle 2" descr="Canvas"/>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endParaRPr lang="en-US"/>
          </a:p>
        </p:txBody>
      </p:sp>
      <p:pic>
        <p:nvPicPr>
          <p:cNvPr id="52227" name="Picture 3" descr="A:\minispir.GIF"/>
          <p:cNvPicPr>
            <a:picLocks noChangeAspect="1" noChangeArrowheads="1"/>
          </p:cNvPicPr>
          <p:nvPr/>
        </p:nvPicPr>
        <p:blipFill>
          <a:blip r:embed="rId3" cstate="print"/>
          <a:srcRect/>
          <a:stretch>
            <a:fillRect/>
          </a:stretch>
        </p:blipFill>
        <p:spPr bwMode="ltGray">
          <a:xfrm>
            <a:off x="0" y="50800"/>
            <a:ext cx="1181100" cy="4286250"/>
          </a:xfrm>
          <a:prstGeom prst="rect">
            <a:avLst/>
          </a:prstGeom>
          <a:noFill/>
        </p:spPr>
      </p:pic>
      <p:sp>
        <p:nvSpPr>
          <p:cNvPr id="52228" name="Rectangle 4" descr="Canvas"/>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pic>
        <p:nvPicPr>
          <p:cNvPr id="52229" name="Picture 5" descr="A:\minispir.GIF"/>
          <p:cNvPicPr>
            <a:picLocks noChangeAspect="1" noChangeArrowheads="1"/>
          </p:cNvPicPr>
          <p:nvPr/>
        </p:nvPicPr>
        <p:blipFill>
          <a:blip r:embed="rId3" cstate="print"/>
          <a:srcRect t="39999"/>
          <a:stretch>
            <a:fillRect/>
          </a:stretch>
        </p:blipFill>
        <p:spPr bwMode="ltGray">
          <a:xfrm>
            <a:off x="0" y="4222750"/>
            <a:ext cx="1181100" cy="2571750"/>
          </a:xfrm>
          <a:prstGeom prst="rect">
            <a:avLst/>
          </a:prstGeom>
          <a:noFill/>
        </p:spPr>
      </p:pic>
      <p:sp>
        <p:nvSpPr>
          <p:cNvPr id="52230" name="Rectangle 6"/>
          <p:cNvSpPr>
            <a:spLocks noGrp="1" noChangeArrowheads="1"/>
          </p:cNvSpPr>
          <p:nvPr>
            <p:ph type="ctrTitle"/>
          </p:nvPr>
        </p:nvSpPr>
        <p:spPr>
          <a:xfrm>
            <a:off x="914400" y="2057400"/>
            <a:ext cx="7721600" cy="1143000"/>
          </a:xfrm>
        </p:spPr>
        <p:txBody>
          <a:bodyPr/>
          <a:lstStyle>
            <a:lvl1pPr>
              <a:defRPr/>
            </a:lvl1pPr>
          </a:lstStyle>
          <a:p>
            <a:r>
              <a:rPr lang="en-US" smtClean="0"/>
              <a:t>Click to edit Master title style</a:t>
            </a:r>
            <a:endParaRPr lang="en-US"/>
          </a:p>
        </p:txBody>
      </p:sp>
      <p:sp>
        <p:nvSpPr>
          <p:cNvPr id="52231"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smtClean="0"/>
              <a:t>Click to edit Master subtitle style</a:t>
            </a:r>
            <a:endParaRPr lang="en-US"/>
          </a:p>
        </p:txBody>
      </p:sp>
      <p:sp>
        <p:nvSpPr>
          <p:cNvPr id="52232" name="Rectangle 8"/>
          <p:cNvSpPr>
            <a:spLocks noGrp="1" noChangeArrowheads="1"/>
          </p:cNvSpPr>
          <p:nvPr>
            <p:ph type="dt" sz="half" idx="2"/>
          </p:nvPr>
        </p:nvSpPr>
        <p:spPr>
          <a:xfrm>
            <a:off x="1117600" y="6115050"/>
            <a:ext cx="1930400" cy="514350"/>
          </a:xfrm>
        </p:spPr>
        <p:txBody>
          <a:bodyPr/>
          <a:lstStyle>
            <a:lvl1pPr>
              <a:defRPr>
                <a:solidFill>
                  <a:srgbClr val="CC9864"/>
                </a:solidFill>
              </a:defRPr>
            </a:lvl1pPr>
          </a:lstStyle>
          <a:p>
            <a:fld id="{3591BE86-F888-4DF9-84D6-318237C42847}" type="datetimeFigureOut">
              <a:rPr lang="en-US" smtClean="0"/>
              <a:pPr/>
              <a:t>4/15/2015</a:t>
            </a:fld>
            <a:endParaRPr lang="en-US"/>
          </a:p>
        </p:txBody>
      </p:sp>
      <p:sp>
        <p:nvSpPr>
          <p:cNvPr id="52233" name="Rectangle 9"/>
          <p:cNvSpPr>
            <a:spLocks noGrp="1" noChangeArrowheads="1"/>
          </p:cNvSpPr>
          <p:nvPr>
            <p:ph type="ftr" sz="quarter" idx="3"/>
          </p:nvPr>
        </p:nvSpPr>
        <p:spPr>
          <a:xfrm>
            <a:off x="3556000" y="6115050"/>
            <a:ext cx="2844800" cy="514350"/>
          </a:xfrm>
        </p:spPr>
        <p:txBody>
          <a:bodyPr/>
          <a:lstStyle>
            <a:lvl1pPr>
              <a:defRPr>
                <a:solidFill>
                  <a:srgbClr val="CC9864"/>
                </a:solidFill>
              </a:defRPr>
            </a:lvl1pPr>
          </a:lstStyle>
          <a:p>
            <a:endParaRPr lang="en-US"/>
          </a:p>
        </p:txBody>
      </p:sp>
      <p:sp>
        <p:nvSpPr>
          <p:cNvPr id="52234" name="Rectangle 10"/>
          <p:cNvSpPr>
            <a:spLocks noGrp="1" noChangeArrowheads="1"/>
          </p:cNvSpPr>
          <p:nvPr>
            <p:ph type="sldNum" sz="quarter" idx="4"/>
          </p:nvPr>
        </p:nvSpPr>
        <p:spPr>
          <a:xfrm>
            <a:off x="7010400" y="6115050"/>
            <a:ext cx="1828800" cy="514350"/>
          </a:xfrm>
        </p:spPr>
        <p:txBody>
          <a:bodyPr/>
          <a:lstStyle>
            <a:lvl1pPr>
              <a:defRPr>
                <a:solidFill>
                  <a:srgbClr val="CC9864"/>
                </a:solidFill>
              </a:defRPr>
            </a:lvl1pPr>
          </a:lstStyle>
          <a:p>
            <a:fld id="{AE318521-B286-41D6-A593-8E0C45B315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591BE86-F888-4DF9-84D6-318237C42847}" type="datetimeFigureOut">
              <a:rPr lang="en-US" smtClean="0"/>
              <a:pPr/>
              <a:t>4/15/2015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318521-B286-41D6-A593-8E0C45B315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40005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40005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591BE86-F888-4DF9-84D6-318237C42847}" type="datetimeFigureOut">
              <a:rPr lang="en-US" smtClean="0"/>
              <a:pPr/>
              <a:t>4/15/2015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318521-B286-41D6-A593-8E0C45B3159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40005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77165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5029200" y="17716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41400" y="6157913"/>
            <a:ext cx="1905000" cy="457200"/>
          </a:xfrm>
        </p:spPr>
        <p:txBody>
          <a:bodyPr/>
          <a:lstStyle>
            <a:lvl1pPr>
              <a:defRPr/>
            </a:lvl1pPr>
          </a:lstStyle>
          <a:p>
            <a:fld id="{3591BE86-F888-4DF9-84D6-318237C42847}" type="datetimeFigureOut">
              <a:rPr lang="en-US" smtClean="0"/>
              <a:pPr/>
              <a:t>4/15/2015</a:t>
            </a:fld>
            <a:endParaRPr lang="en-US"/>
          </a:p>
        </p:txBody>
      </p:sp>
      <p:sp>
        <p:nvSpPr>
          <p:cNvPr id="6" name="Footer Placeholder 5"/>
          <p:cNvSpPr>
            <a:spLocks noGrp="1"/>
          </p:cNvSpPr>
          <p:nvPr>
            <p:ph type="ftr" sz="quarter" idx="11"/>
          </p:nvPr>
        </p:nvSpPr>
        <p:spPr>
          <a:xfrm>
            <a:off x="3505200" y="615791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934200" y="6157913"/>
            <a:ext cx="1905000" cy="457200"/>
          </a:xfrm>
        </p:spPr>
        <p:txBody>
          <a:bodyPr/>
          <a:lstStyle>
            <a:lvl1pPr>
              <a:defRPr/>
            </a:lvl1pPr>
          </a:lstStyle>
          <a:p>
            <a:fld id="{AE318521-B286-41D6-A593-8E0C45B3159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4000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716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9200" y="177165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1041400" y="6157913"/>
            <a:ext cx="1905000" cy="457200"/>
          </a:xfrm>
        </p:spPr>
        <p:txBody>
          <a:bodyPr/>
          <a:lstStyle>
            <a:lvl1pPr>
              <a:defRPr/>
            </a:lvl1pPr>
          </a:lstStyle>
          <a:p>
            <a:fld id="{3591BE86-F888-4DF9-84D6-318237C42847}" type="datetimeFigureOut">
              <a:rPr lang="en-US" smtClean="0"/>
              <a:pPr/>
              <a:t>4/15/2015</a:t>
            </a:fld>
            <a:endParaRPr lang="en-US"/>
          </a:p>
        </p:txBody>
      </p:sp>
      <p:sp>
        <p:nvSpPr>
          <p:cNvPr id="6" name="Footer Placeholder 5"/>
          <p:cNvSpPr>
            <a:spLocks noGrp="1"/>
          </p:cNvSpPr>
          <p:nvPr>
            <p:ph type="ftr" sz="quarter" idx="11"/>
          </p:nvPr>
        </p:nvSpPr>
        <p:spPr>
          <a:xfrm>
            <a:off x="3505200" y="615791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934200" y="6157913"/>
            <a:ext cx="1905000" cy="457200"/>
          </a:xfrm>
        </p:spPr>
        <p:txBody>
          <a:bodyPr/>
          <a:lstStyle>
            <a:lvl1pPr>
              <a:defRPr/>
            </a:lvl1pPr>
          </a:lstStyle>
          <a:p>
            <a:fld id="{AE318521-B286-41D6-A593-8E0C45B315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591BE86-F888-4DF9-84D6-318237C42847}" type="datetimeFigureOut">
              <a:rPr lang="en-US" smtClean="0"/>
              <a:pPr/>
              <a:t>4/15/2015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318521-B286-41D6-A593-8E0C45B315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591BE86-F888-4DF9-84D6-318237C42847}" type="datetimeFigureOut">
              <a:rPr lang="en-US" smtClean="0"/>
              <a:pPr/>
              <a:t>4/15/2015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318521-B286-41D6-A593-8E0C45B315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591BE86-F888-4DF9-84D6-318237C42847}" type="datetimeFigureOut">
              <a:rPr lang="en-US" smtClean="0"/>
              <a:pPr/>
              <a:t>4/15/2015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E318521-B286-41D6-A593-8E0C45B315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591BE86-F888-4DF9-84D6-318237C42847}" type="datetimeFigureOut">
              <a:rPr lang="en-US" smtClean="0"/>
              <a:pPr/>
              <a:t>4/15/2015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E318521-B286-41D6-A593-8E0C45B315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591BE86-F888-4DF9-84D6-318237C42847}" type="datetimeFigureOut">
              <a:rPr lang="en-US" smtClean="0"/>
              <a:pPr/>
              <a:t>4/15/2015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E318521-B286-41D6-A593-8E0C45B315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591BE86-F888-4DF9-84D6-318237C42847}" type="datetimeFigureOut">
              <a:rPr lang="en-US" smtClean="0"/>
              <a:pPr/>
              <a:t>4/15/2015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E318521-B286-41D6-A593-8E0C45B315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591BE86-F888-4DF9-84D6-318237C42847}" type="datetimeFigureOut">
              <a:rPr lang="en-US" smtClean="0"/>
              <a:pPr/>
              <a:t>4/15/2015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E318521-B286-41D6-A593-8E0C45B315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591BE86-F888-4DF9-84D6-318237C42847}" type="datetimeFigureOut">
              <a:rPr lang="en-US" smtClean="0"/>
              <a:pPr/>
              <a:t>4/15/2015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E318521-B286-41D6-A593-8E0C45B315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8C735A"/>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50800"/>
            <a:ext cx="8926513" cy="6743700"/>
            <a:chOff x="0" y="42"/>
            <a:chExt cx="4217" cy="5664"/>
          </a:xfrm>
        </p:grpSpPr>
        <p:grpSp>
          <p:nvGrpSpPr>
            <p:cNvPr id="3" name="Group 3"/>
            <p:cNvGrpSpPr>
              <a:grpSpLocks/>
            </p:cNvGrpSpPr>
            <p:nvPr/>
          </p:nvGrpSpPr>
          <p:grpSpPr bwMode="auto">
            <a:xfrm>
              <a:off x="0" y="42"/>
              <a:ext cx="4217" cy="5664"/>
              <a:chOff x="0" y="42"/>
              <a:chExt cx="4217" cy="5664"/>
            </a:xfrm>
          </p:grpSpPr>
          <p:sp>
            <p:nvSpPr>
              <p:cNvPr id="51204" name="Rectangle 4"/>
              <p:cNvSpPr>
                <a:spLocks noChangeArrowheads="1"/>
              </p:cNvSpPr>
              <p:nvPr/>
            </p:nvSpPr>
            <p:spPr bwMode="ltGray">
              <a:xfrm>
                <a:off x="250" y="169"/>
                <a:ext cx="3967" cy="5431"/>
              </a:xfrm>
              <a:prstGeom prst="rect">
                <a:avLst/>
              </a:prstGeom>
              <a:solidFill>
                <a:schemeClr val="bg1"/>
              </a:solidFill>
              <a:ln w="9525">
                <a:noFill/>
                <a:miter lim="800000"/>
                <a:headEnd/>
                <a:tailEnd/>
              </a:ln>
            </p:spPr>
            <p:txBody>
              <a:bodyPr wrap="none" anchor="ctr"/>
              <a:lstStyle/>
              <a:p>
                <a:endParaRPr lang="en-US"/>
              </a:p>
            </p:txBody>
          </p:sp>
          <p:pic>
            <p:nvPicPr>
              <p:cNvPr id="51205" name="Picture 5" descr="A:\minispir.GIF"/>
              <p:cNvPicPr>
                <a:picLocks noChangeAspect="1" noChangeArrowheads="1"/>
              </p:cNvPicPr>
              <p:nvPr/>
            </p:nvPicPr>
            <p:blipFill>
              <a:blip r:embed="rId15" cstate="print"/>
              <a:srcRect/>
              <a:stretch>
                <a:fillRect/>
              </a:stretch>
            </p:blipFill>
            <p:spPr bwMode="ltGray">
              <a:xfrm>
                <a:off x="0" y="42"/>
                <a:ext cx="558" cy="3600"/>
              </a:xfrm>
              <a:prstGeom prst="rect">
                <a:avLst/>
              </a:prstGeom>
              <a:noFill/>
            </p:spPr>
          </p:pic>
          <p:sp>
            <p:nvSpPr>
              <p:cNvPr id="51206" name="Rectangle 6"/>
              <p:cNvSpPr>
                <a:spLocks noChangeArrowheads="1"/>
              </p:cNvSpPr>
              <p:nvPr/>
            </p:nvSpPr>
            <p:spPr bwMode="ltGray">
              <a:xfrm>
                <a:off x="282" y="3468"/>
                <a:ext cx="492" cy="384"/>
              </a:xfrm>
              <a:prstGeom prst="rect">
                <a:avLst/>
              </a:prstGeom>
              <a:solidFill>
                <a:schemeClr val="bg1"/>
              </a:solidFill>
              <a:ln w="9525">
                <a:noFill/>
                <a:miter lim="800000"/>
                <a:headEnd/>
                <a:tailEnd/>
              </a:ln>
            </p:spPr>
            <p:txBody>
              <a:bodyPr wrap="none" anchor="ctr"/>
              <a:lstStyle/>
              <a:p>
                <a:endParaRPr lang="en-US"/>
              </a:p>
            </p:txBody>
          </p:sp>
          <p:pic>
            <p:nvPicPr>
              <p:cNvPr id="51207" name="Picture 7" descr="A:\minispir.GIF"/>
              <p:cNvPicPr>
                <a:picLocks noChangeAspect="1" noChangeArrowheads="1"/>
              </p:cNvPicPr>
              <p:nvPr/>
            </p:nvPicPr>
            <p:blipFill>
              <a:blip r:embed="rId15" cstate="print"/>
              <a:srcRect t="39999"/>
              <a:stretch>
                <a:fillRect/>
              </a:stretch>
            </p:blipFill>
            <p:spPr bwMode="ltGray">
              <a:xfrm>
                <a:off x="0" y="3546"/>
                <a:ext cx="558" cy="2160"/>
              </a:xfrm>
              <a:prstGeom prst="rect">
                <a:avLst/>
              </a:prstGeom>
              <a:noFill/>
            </p:spPr>
          </p:pic>
        </p:grpSp>
        <p:grpSp>
          <p:nvGrpSpPr>
            <p:cNvPr id="4" name="Group 8"/>
            <p:cNvGrpSpPr>
              <a:grpSpLocks/>
            </p:cNvGrpSpPr>
            <p:nvPr/>
          </p:nvGrpSpPr>
          <p:grpSpPr bwMode="auto">
            <a:xfrm>
              <a:off x="543" y="1296"/>
              <a:ext cx="3658" cy="4032"/>
              <a:chOff x="198" y="1296"/>
              <a:chExt cx="3658" cy="4032"/>
            </a:xfrm>
          </p:grpSpPr>
          <p:sp>
            <p:nvSpPr>
              <p:cNvPr id="51209" name="Line 9"/>
              <p:cNvSpPr>
                <a:spLocks noChangeShapeType="1"/>
              </p:cNvSpPr>
              <p:nvPr/>
            </p:nvSpPr>
            <p:spPr bwMode="ltGray">
              <a:xfrm>
                <a:off x="198" y="1296"/>
                <a:ext cx="3658" cy="0"/>
              </a:xfrm>
              <a:prstGeom prst="line">
                <a:avLst/>
              </a:prstGeom>
              <a:noFill/>
              <a:ln w="9525">
                <a:solidFill>
                  <a:schemeClr val="bg2"/>
                </a:solidFill>
                <a:round/>
                <a:headEnd/>
                <a:tailEnd/>
              </a:ln>
            </p:spPr>
            <p:txBody>
              <a:bodyPr wrap="none" anchor="ctr"/>
              <a:lstStyle/>
              <a:p>
                <a:endParaRPr lang="en-US"/>
              </a:p>
            </p:txBody>
          </p:sp>
          <p:sp>
            <p:nvSpPr>
              <p:cNvPr id="51210" name="Line 10"/>
              <p:cNvSpPr>
                <a:spLocks noChangeShapeType="1"/>
              </p:cNvSpPr>
              <p:nvPr/>
            </p:nvSpPr>
            <p:spPr bwMode="ltGray">
              <a:xfrm>
                <a:off x="198" y="1488"/>
                <a:ext cx="3658" cy="0"/>
              </a:xfrm>
              <a:prstGeom prst="line">
                <a:avLst/>
              </a:prstGeom>
              <a:noFill/>
              <a:ln w="9525">
                <a:solidFill>
                  <a:schemeClr val="bg2"/>
                </a:solidFill>
                <a:round/>
                <a:headEnd/>
                <a:tailEnd/>
              </a:ln>
            </p:spPr>
            <p:txBody>
              <a:bodyPr wrap="none" anchor="ctr"/>
              <a:lstStyle/>
              <a:p>
                <a:endParaRPr lang="en-US"/>
              </a:p>
            </p:txBody>
          </p:sp>
          <p:sp>
            <p:nvSpPr>
              <p:cNvPr id="51211" name="Line 11"/>
              <p:cNvSpPr>
                <a:spLocks noChangeShapeType="1"/>
              </p:cNvSpPr>
              <p:nvPr/>
            </p:nvSpPr>
            <p:spPr bwMode="ltGray">
              <a:xfrm>
                <a:off x="198" y="1680"/>
                <a:ext cx="3658" cy="0"/>
              </a:xfrm>
              <a:prstGeom prst="line">
                <a:avLst/>
              </a:prstGeom>
              <a:noFill/>
              <a:ln w="9525">
                <a:solidFill>
                  <a:schemeClr val="bg2"/>
                </a:solidFill>
                <a:round/>
                <a:headEnd/>
                <a:tailEnd/>
              </a:ln>
            </p:spPr>
            <p:txBody>
              <a:bodyPr wrap="none" anchor="ctr"/>
              <a:lstStyle/>
              <a:p>
                <a:endParaRPr lang="en-US"/>
              </a:p>
            </p:txBody>
          </p:sp>
          <p:sp>
            <p:nvSpPr>
              <p:cNvPr id="51212" name="Line 12"/>
              <p:cNvSpPr>
                <a:spLocks noChangeShapeType="1"/>
              </p:cNvSpPr>
              <p:nvPr/>
            </p:nvSpPr>
            <p:spPr bwMode="ltGray">
              <a:xfrm>
                <a:off x="198" y="1872"/>
                <a:ext cx="3658" cy="0"/>
              </a:xfrm>
              <a:prstGeom prst="line">
                <a:avLst/>
              </a:prstGeom>
              <a:noFill/>
              <a:ln w="9525">
                <a:solidFill>
                  <a:schemeClr val="bg2"/>
                </a:solidFill>
                <a:round/>
                <a:headEnd/>
                <a:tailEnd/>
              </a:ln>
            </p:spPr>
            <p:txBody>
              <a:bodyPr wrap="none" anchor="ctr"/>
              <a:lstStyle/>
              <a:p>
                <a:endParaRPr lang="en-US"/>
              </a:p>
            </p:txBody>
          </p:sp>
          <p:sp>
            <p:nvSpPr>
              <p:cNvPr id="51213" name="Line 13"/>
              <p:cNvSpPr>
                <a:spLocks noChangeShapeType="1"/>
              </p:cNvSpPr>
              <p:nvPr/>
            </p:nvSpPr>
            <p:spPr bwMode="ltGray">
              <a:xfrm>
                <a:off x="198" y="2064"/>
                <a:ext cx="3658" cy="0"/>
              </a:xfrm>
              <a:prstGeom prst="line">
                <a:avLst/>
              </a:prstGeom>
              <a:noFill/>
              <a:ln w="9525">
                <a:solidFill>
                  <a:schemeClr val="bg2"/>
                </a:solidFill>
                <a:round/>
                <a:headEnd/>
                <a:tailEnd/>
              </a:ln>
            </p:spPr>
            <p:txBody>
              <a:bodyPr wrap="none" anchor="ctr"/>
              <a:lstStyle/>
              <a:p>
                <a:endParaRPr lang="en-US"/>
              </a:p>
            </p:txBody>
          </p:sp>
          <p:sp>
            <p:nvSpPr>
              <p:cNvPr id="51214" name="Line 14"/>
              <p:cNvSpPr>
                <a:spLocks noChangeShapeType="1"/>
              </p:cNvSpPr>
              <p:nvPr/>
            </p:nvSpPr>
            <p:spPr bwMode="ltGray">
              <a:xfrm>
                <a:off x="198" y="2256"/>
                <a:ext cx="3658" cy="0"/>
              </a:xfrm>
              <a:prstGeom prst="line">
                <a:avLst/>
              </a:prstGeom>
              <a:noFill/>
              <a:ln w="9525">
                <a:solidFill>
                  <a:schemeClr val="bg2"/>
                </a:solidFill>
                <a:round/>
                <a:headEnd/>
                <a:tailEnd/>
              </a:ln>
            </p:spPr>
            <p:txBody>
              <a:bodyPr wrap="none" anchor="ctr"/>
              <a:lstStyle/>
              <a:p>
                <a:endParaRPr lang="en-US"/>
              </a:p>
            </p:txBody>
          </p:sp>
          <p:sp>
            <p:nvSpPr>
              <p:cNvPr id="51215" name="Line 15"/>
              <p:cNvSpPr>
                <a:spLocks noChangeShapeType="1"/>
              </p:cNvSpPr>
              <p:nvPr/>
            </p:nvSpPr>
            <p:spPr bwMode="ltGray">
              <a:xfrm>
                <a:off x="198" y="2448"/>
                <a:ext cx="3658" cy="0"/>
              </a:xfrm>
              <a:prstGeom prst="line">
                <a:avLst/>
              </a:prstGeom>
              <a:noFill/>
              <a:ln w="9525">
                <a:solidFill>
                  <a:schemeClr val="bg2"/>
                </a:solidFill>
                <a:round/>
                <a:headEnd/>
                <a:tailEnd/>
              </a:ln>
            </p:spPr>
            <p:txBody>
              <a:bodyPr wrap="none" anchor="ctr"/>
              <a:lstStyle/>
              <a:p>
                <a:endParaRPr lang="en-US"/>
              </a:p>
            </p:txBody>
          </p:sp>
          <p:sp>
            <p:nvSpPr>
              <p:cNvPr id="51216" name="Line 16"/>
              <p:cNvSpPr>
                <a:spLocks noChangeShapeType="1"/>
              </p:cNvSpPr>
              <p:nvPr/>
            </p:nvSpPr>
            <p:spPr bwMode="ltGray">
              <a:xfrm>
                <a:off x="198" y="2640"/>
                <a:ext cx="3658" cy="0"/>
              </a:xfrm>
              <a:prstGeom prst="line">
                <a:avLst/>
              </a:prstGeom>
              <a:noFill/>
              <a:ln w="9525">
                <a:solidFill>
                  <a:schemeClr val="bg2"/>
                </a:solidFill>
                <a:round/>
                <a:headEnd/>
                <a:tailEnd/>
              </a:ln>
            </p:spPr>
            <p:txBody>
              <a:bodyPr wrap="none" anchor="ctr"/>
              <a:lstStyle/>
              <a:p>
                <a:endParaRPr lang="en-US"/>
              </a:p>
            </p:txBody>
          </p:sp>
          <p:sp>
            <p:nvSpPr>
              <p:cNvPr id="51217" name="Line 17"/>
              <p:cNvSpPr>
                <a:spLocks noChangeShapeType="1"/>
              </p:cNvSpPr>
              <p:nvPr/>
            </p:nvSpPr>
            <p:spPr bwMode="ltGray">
              <a:xfrm>
                <a:off x="198" y="2832"/>
                <a:ext cx="3658" cy="0"/>
              </a:xfrm>
              <a:prstGeom prst="line">
                <a:avLst/>
              </a:prstGeom>
              <a:noFill/>
              <a:ln w="9525">
                <a:solidFill>
                  <a:schemeClr val="bg2"/>
                </a:solidFill>
                <a:round/>
                <a:headEnd/>
                <a:tailEnd/>
              </a:ln>
            </p:spPr>
            <p:txBody>
              <a:bodyPr wrap="none" anchor="ctr"/>
              <a:lstStyle/>
              <a:p>
                <a:endParaRPr lang="en-US"/>
              </a:p>
            </p:txBody>
          </p:sp>
          <p:sp>
            <p:nvSpPr>
              <p:cNvPr id="51218" name="Line 18"/>
              <p:cNvSpPr>
                <a:spLocks noChangeShapeType="1"/>
              </p:cNvSpPr>
              <p:nvPr/>
            </p:nvSpPr>
            <p:spPr bwMode="ltGray">
              <a:xfrm>
                <a:off x="198" y="3024"/>
                <a:ext cx="3658" cy="0"/>
              </a:xfrm>
              <a:prstGeom prst="line">
                <a:avLst/>
              </a:prstGeom>
              <a:noFill/>
              <a:ln w="9525">
                <a:solidFill>
                  <a:schemeClr val="bg2"/>
                </a:solidFill>
                <a:round/>
                <a:headEnd/>
                <a:tailEnd/>
              </a:ln>
            </p:spPr>
            <p:txBody>
              <a:bodyPr wrap="none" anchor="ctr"/>
              <a:lstStyle/>
              <a:p>
                <a:endParaRPr lang="en-US"/>
              </a:p>
            </p:txBody>
          </p:sp>
          <p:sp>
            <p:nvSpPr>
              <p:cNvPr id="51219" name="Line 19"/>
              <p:cNvSpPr>
                <a:spLocks noChangeShapeType="1"/>
              </p:cNvSpPr>
              <p:nvPr/>
            </p:nvSpPr>
            <p:spPr bwMode="ltGray">
              <a:xfrm>
                <a:off x="198" y="3216"/>
                <a:ext cx="3658" cy="0"/>
              </a:xfrm>
              <a:prstGeom prst="line">
                <a:avLst/>
              </a:prstGeom>
              <a:noFill/>
              <a:ln w="9525">
                <a:solidFill>
                  <a:schemeClr val="bg2"/>
                </a:solidFill>
                <a:round/>
                <a:headEnd/>
                <a:tailEnd/>
              </a:ln>
            </p:spPr>
            <p:txBody>
              <a:bodyPr wrap="none" anchor="ctr"/>
              <a:lstStyle/>
              <a:p>
                <a:endParaRPr lang="en-US"/>
              </a:p>
            </p:txBody>
          </p:sp>
          <p:sp>
            <p:nvSpPr>
              <p:cNvPr id="51220" name="Line 20"/>
              <p:cNvSpPr>
                <a:spLocks noChangeShapeType="1"/>
              </p:cNvSpPr>
              <p:nvPr/>
            </p:nvSpPr>
            <p:spPr bwMode="ltGray">
              <a:xfrm>
                <a:off x="198" y="3408"/>
                <a:ext cx="3658" cy="0"/>
              </a:xfrm>
              <a:prstGeom prst="line">
                <a:avLst/>
              </a:prstGeom>
              <a:noFill/>
              <a:ln w="9525">
                <a:solidFill>
                  <a:schemeClr val="bg2"/>
                </a:solidFill>
                <a:round/>
                <a:headEnd/>
                <a:tailEnd/>
              </a:ln>
            </p:spPr>
            <p:txBody>
              <a:bodyPr wrap="none" anchor="ctr"/>
              <a:lstStyle/>
              <a:p>
                <a:endParaRPr lang="en-US"/>
              </a:p>
            </p:txBody>
          </p:sp>
          <p:sp>
            <p:nvSpPr>
              <p:cNvPr id="51221" name="Line 21"/>
              <p:cNvSpPr>
                <a:spLocks noChangeShapeType="1"/>
              </p:cNvSpPr>
              <p:nvPr/>
            </p:nvSpPr>
            <p:spPr bwMode="ltGray">
              <a:xfrm>
                <a:off x="198" y="3600"/>
                <a:ext cx="3658" cy="0"/>
              </a:xfrm>
              <a:prstGeom prst="line">
                <a:avLst/>
              </a:prstGeom>
              <a:noFill/>
              <a:ln w="9525">
                <a:solidFill>
                  <a:schemeClr val="bg2"/>
                </a:solidFill>
                <a:round/>
                <a:headEnd/>
                <a:tailEnd/>
              </a:ln>
            </p:spPr>
            <p:txBody>
              <a:bodyPr wrap="none" anchor="ctr"/>
              <a:lstStyle/>
              <a:p>
                <a:endParaRPr lang="en-US"/>
              </a:p>
            </p:txBody>
          </p:sp>
          <p:sp>
            <p:nvSpPr>
              <p:cNvPr id="51222" name="Line 22"/>
              <p:cNvSpPr>
                <a:spLocks noChangeShapeType="1"/>
              </p:cNvSpPr>
              <p:nvPr/>
            </p:nvSpPr>
            <p:spPr bwMode="ltGray">
              <a:xfrm>
                <a:off x="198" y="3792"/>
                <a:ext cx="3658" cy="0"/>
              </a:xfrm>
              <a:prstGeom prst="line">
                <a:avLst/>
              </a:prstGeom>
              <a:noFill/>
              <a:ln w="9525">
                <a:solidFill>
                  <a:schemeClr val="bg2"/>
                </a:solidFill>
                <a:round/>
                <a:headEnd/>
                <a:tailEnd/>
              </a:ln>
            </p:spPr>
            <p:txBody>
              <a:bodyPr wrap="none" anchor="ctr"/>
              <a:lstStyle/>
              <a:p>
                <a:endParaRPr lang="en-US"/>
              </a:p>
            </p:txBody>
          </p:sp>
          <p:sp>
            <p:nvSpPr>
              <p:cNvPr id="51223" name="Line 23"/>
              <p:cNvSpPr>
                <a:spLocks noChangeShapeType="1"/>
              </p:cNvSpPr>
              <p:nvPr/>
            </p:nvSpPr>
            <p:spPr bwMode="ltGray">
              <a:xfrm>
                <a:off x="198" y="3984"/>
                <a:ext cx="3658" cy="0"/>
              </a:xfrm>
              <a:prstGeom prst="line">
                <a:avLst/>
              </a:prstGeom>
              <a:noFill/>
              <a:ln w="9525">
                <a:solidFill>
                  <a:schemeClr val="bg2"/>
                </a:solidFill>
                <a:round/>
                <a:headEnd/>
                <a:tailEnd/>
              </a:ln>
            </p:spPr>
            <p:txBody>
              <a:bodyPr wrap="none" anchor="ctr"/>
              <a:lstStyle/>
              <a:p>
                <a:endParaRPr lang="en-US"/>
              </a:p>
            </p:txBody>
          </p:sp>
          <p:sp>
            <p:nvSpPr>
              <p:cNvPr id="51224" name="Line 24"/>
              <p:cNvSpPr>
                <a:spLocks noChangeShapeType="1"/>
              </p:cNvSpPr>
              <p:nvPr/>
            </p:nvSpPr>
            <p:spPr bwMode="ltGray">
              <a:xfrm>
                <a:off x="198" y="4176"/>
                <a:ext cx="3658" cy="0"/>
              </a:xfrm>
              <a:prstGeom prst="line">
                <a:avLst/>
              </a:prstGeom>
              <a:noFill/>
              <a:ln w="9525">
                <a:solidFill>
                  <a:schemeClr val="bg2"/>
                </a:solidFill>
                <a:round/>
                <a:headEnd/>
                <a:tailEnd/>
              </a:ln>
            </p:spPr>
            <p:txBody>
              <a:bodyPr wrap="none" anchor="ctr"/>
              <a:lstStyle/>
              <a:p>
                <a:endParaRPr lang="en-US"/>
              </a:p>
            </p:txBody>
          </p:sp>
          <p:sp>
            <p:nvSpPr>
              <p:cNvPr id="51225" name="Line 25"/>
              <p:cNvSpPr>
                <a:spLocks noChangeShapeType="1"/>
              </p:cNvSpPr>
              <p:nvPr/>
            </p:nvSpPr>
            <p:spPr bwMode="ltGray">
              <a:xfrm>
                <a:off x="198" y="4368"/>
                <a:ext cx="3658" cy="0"/>
              </a:xfrm>
              <a:prstGeom prst="line">
                <a:avLst/>
              </a:prstGeom>
              <a:noFill/>
              <a:ln w="9525">
                <a:solidFill>
                  <a:schemeClr val="bg2"/>
                </a:solidFill>
                <a:round/>
                <a:headEnd/>
                <a:tailEnd/>
              </a:ln>
            </p:spPr>
            <p:txBody>
              <a:bodyPr wrap="none" anchor="ctr"/>
              <a:lstStyle/>
              <a:p>
                <a:endParaRPr lang="en-US"/>
              </a:p>
            </p:txBody>
          </p:sp>
          <p:sp>
            <p:nvSpPr>
              <p:cNvPr id="51226" name="Line 26"/>
              <p:cNvSpPr>
                <a:spLocks noChangeShapeType="1"/>
              </p:cNvSpPr>
              <p:nvPr/>
            </p:nvSpPr>
            <p:spPr bwMode="ltGray">
              <a:xfrm>
                <a:off x="198" y="4560"/>
                <a:ext cx="3658" cy="0"/>
              </a:xfrm>
              <a:prstGeom prst="line">
                <a:avLst/>
              </a:prstGeom>
              <a:noFill/>
              <a:ln w="9525">
                <a:solidFill>
                  <a:schemeClr val="bg2"/>
                </a:solidFill>
                <a:round/>
                <a:headEnd/>
                <a:tailEnd/>
              </a:ln>
            </p:spPr>
            <p:txBody>
              <a:bodyPr wrap="none" anchor="ctr"/>
              <a:lstStyle/>
              <a:p>
                <a:endParaRPr lang="en-US"/>
              </a:p>
            </p:txBody>
          </p:sp>
          <p:sp>
            <p:nvSpPr>
              <p:cNvPr id="51227" name="Line 27"/>
              <p:cNvSpPr>
                <a:spLocks noChangeShapeType="1"/>
              </p:cNvSpPr>
              <p:nvPr/>
            </p:nvSpPr>
            <p:spPr bwMode="ltGray">
              <a:xfrm>
                <a:off x="198" y="4752"/>
                <a:ext cx="3658" cy="0"/>
              </a:xfrm>
              <a:prstGeom prst="line">
                <a:avLst/>
              </a:prstGeom>
              <a:noFill/>
              <a:ln w="9525">
                <a:solidFill>
                  <a:schemeClr val="bg2"/>
                </a:solidFill>
                <a:round/>
                <a:headEnd/>
                <a:tailEnd/>
              </a:ln>
            </p:spPr>
            <p:txBody>
              <a:bodyPr wrap="none" anchor="ctr"/>
              <a:lstStyle/>
              <a:p>
                <a:endParaRPr lang="en-US"/>
              </a:p>
            </p:txBody>
          </p:sp>
          <p:sp>
            <p:nvSpPr>
              <p:cNvPr id="51228" name="Line 28"/>
              <p:cNvSpPr>
                <a:spLocks noChangeShapeType="1"/>
              </p:cNvSpPr>
              <p:nvPr/>
            </p:nvSpPr>
            <p:spPr bwMode="ltGray">
              <a:xfrm>
                <a:off x="198" y="4944"/>
                <a:ext cx="3658" cy="0"/>
              </a:xfrm>
              <a:prstGeom prst="line">
                <a:avLst/>
              </a:prstGeom>
              <a:noFill/>
              <a:ln w="9525">
                <a:solidFill>
                  <a:schemeClr val="bg2"/>
                </a:solidFill>
                <a:round/>
                <a:headEnd/>
                <a:tailEnd/>
              </a:ln>
            </p:spPr>
            <p:txBody>
              <a:bodyPr wrap="none" anchor="ctr"/>
              <a:lstStyle/>
              <a:p>
                <a:endParaRPr lang="en-US"/>
              </a:p>
            </p:txBody>
          </p:sp>
          <p:sp>
            <p:nvSpPr>
              <p:cNvPr id="51229" name="Line 29"/>
              <p:cNvSpPr>
                <a:spLocks noChangeShapeType="1"/>
              </p:cNvSpPr>
              <p:nvPr/>
            </p:nvSpPr>
            <p:spPr bwMode="ltGray">
              <a:xfrm>
                <a:off x="198" y="5136"/>
                <a:ext cx="3658" cy="0"/>
              </a:xfrm>
              <a:prstGeom prst="line">
                <a:avLst/>
              </a:prstGeom>
              <a:noFill/>
              <a:ln w="9525">
                <a:solidFill>
                  <a:schemeClr val="bg2"/>
                </a:solidFill>
                <a:round/>
                <a:headEnd/>
                <a:tailEnd/>
              </a:ln>
            </p:spPr>
            <p:txBody>
              <a:bodyPr wrap="none" anchor="ctr"/>
              <a:lstStyle/>
              <a:p>
                <a:endParaRPr lang="en-US"/>
              </a:p>
            </p:txBody>
          </p:sp>
          <p:sp>
            <p:nvSpPr>
              <p:cNvPr id="51230" name="Line 30"/>
              <p:cNvSpPr>
                <a:spLocks noChangeShapeType="1"/>
              </p:cNvSpPr>
              <p:nvPr/>
            </p:nvSpPr>
            <p:spPr bwMode="ltGray">
              <a:xfrm>
                <a:off x="198" y="5328"/>
                <a:ext cx="3658" cy="0"/>
              </a:xfrm>
              <a:prstGeom prst="line">
                <a:avLst/>
              </a:prstGeom>
              <a:noFill/>
              <a:ln w="9525">
                <a:solidFill>
                  <a:schemeClr val="bg2"/>
                </a:solidFill>
                <a:round/>
                <a:headEnd/>
                <a:tailEnd/>
              </a:ln>
            </p:spPr>
            <p:txBody>
              <a:bodyPr wrap="none" anchor="ctr"/>
              <a:lstStyle/>
              <a:p>
                <a:endParaRPr lang="en-US"/>
              </a:p>
            </p:txBody>
          </p:sp>
        </p:grpSp>
      </p:grpSp>
      <p:sp>
        <p:nvSpPr>
          <p:cNvPr id="51231" name="Rectangle 31"/>
          <p:cNvSpPr>
            <a:spLocks noGrp="1" noChangeArrowheads="1"/>
          </p:cNvSpPr>
          <p:nvPr>
            <p:ph type="title"/>
          </p:nvPr>
        </p:nvSpPr>
        <p:spPr bwMode="auto">
          <a:xfrm>
            <a:off x="1066800" y="40005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2" name="Rectangle 32"/>
          <p:cNvSpPr>
            <a:spLocks noGrp="1" noChangeArrowheads="1"/>
          </p:cNvSpPr>
          <p:nvPr>
            <p:ph type="body" idx="1"/>
          </p:nvPr>
        </p:nvSpPr>
        <p:spPr bwMode="auto">
          <a:xfrm>
            <a:off x="1066800" y="17716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33" name="Rectangle 33"/>
          <p:cNvSpPr>
            <a:spLocks noGrp="1" noChangeArrowheads="1"/>
          </p:cNvSpPr>
          <p:nvPr>
            <p:ph type="dt" sz="half" idx="2"/>
          </p:nvPr>
        </p:nvSpPr>
        <p:spPr bwMode="auto">
          <a:xfrm>
            <a:off x="1041400" y="6157913"/>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folHlink"/>
                </a:solidFill>
              </a:defRPr>
            </a:lvl1pPr>
          </a:lstStyle>
          <a:p>
            <a:fld id="{3591BE86-F888-4DF9-84D6-318237C42847}" type="datetimeFigureOut">
              <a:rPr lang="en-US" smtClean="0"/>
              <a:pPr/>
              <a:t>4/15/2015</a:t>
            </a:fld>
            <a:endParaRPr lang="en-US"/>
          </a:p>
        </p:txBody>
      </p:sp>
      <p:sp>
        <p:nvSpPr>
          <p:cNvPr id="51234" name="Rectangle 34"/>
          <p:cNvSpPr>
            <a:spLocks noGrp="1" noChangeArrowheads="1"/>
          </p:cNvSpPr>
          <p:nvPr>
            <p:ph type="ftr" sz="quarter" idx="3"/>
          </p:nvPr>
        </p:nvSpPr>
        <p:spPr bwMode="auto">
          <a:xfrm>
            <a:off x="3505200" y="6157913"/>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folHlink"/>
                </a:solidFill>
              </a:defRPr>
            </a:lvl1pPr>
          </a:lstStyle>
          <a:p>
            <a:endParaRPr lang="en-US"/>
          </a:p>
        </p:txBody>
      </p:sp>
      <p:sp>
        <p:nvSpPr>
          <p:cNvPr id="51235" name="Rectangle 35"/>
          <p:cNvSpPr>
            <a:spLocks noGrp="1" noChangeArrowheads="1"/>
          </p:cNvSpPr>
          <p:nvPr>
            <p:ph type="sldNum" sz="quarter" idx="4"/>
          </p:nvPr>
        </p:nvSpPr>
        <p:spPr bwMode="auto">
          <a:xfrm>
            <a:off x="6934200" y="6157913"/>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folHlink"/>
                </a:solidFill>
              </a:defRPr>
            </a:lvl1pPr>
          </a:lstStyle>
          <a:p>
            <a:fld id="{AE318521-B286-41D6-A593-8E0C45B315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a:defRPr>
      </a:lvl2pPr>
      <a:lvl3pPr algn="ctr" rtl="0" eaLnBrk="1" fontAlgn="base" hangingPunct="1">
        <a:spcBef>
          <a:spcPct val="0"/>
        </a:spcBef>
        <a:spcAft>
          <a:spcPct val="0"/>
        </a:spcAft>
        <a:defRPr kumimoji="1" sz="4400">
          <a:solidFill>
            <a:schemeClr val="tx2"/>
          </a:solidFill>
          <a:latin typeface="Times New Roman"/>
        </a:defRPr>
      </a:lvl3pPr>
      <a:lvl4pPr algn="ctr" rtl="0" eaLnBrk="1" fontAlgn="base" hangingPunct="1">
        <a:spcBef>
          <a:spcPct val="0"/>
        </a:spcBef>
        <a:spcAft>
          <a:spcPct val="0"/>
        </a:spcAft>
        <a:defRPr kumimoji="1" sz="4400">
          <a:solidFill>
            <a:schemeClr val="tx2"/>
          </a:solidFill>
          <a:latin typeface="Times New Roman"/>
        </a:defRPr>
      </a:lvl4pPr>
      <a:lvl5pPr algn="ctr" rtl="0" eaLnBrk="1" fontAlgn="base" hangingPunct="1">
        <a:spcBef>
          <a:spcPct val="0"/>
        </a:spcBef>
        <a:spcAft>
          <a:spcPct val="0"/>
        </a:spcAft>
        <a:defRPr kumimoji="1" sz="4400">
          <a:solidFill>
            <a:schemeClr val="tx2"/>
          </a:solidFill>
          <a:latin typeface="Times New Roman"/>
        </a:defRPr>
      </a:lvl5pPr>
      <a:lvl6pPr marL="457200" algn="ctr" rtl="0" eaLnBrk="1" fontAlgn="base" hangingPunct="1">
        <a:spcBef>
          <a:spcPct val="0"/>
        </a:spcBef>
        <a:spcAft>
          <a:spcPct val="0"/>
        </a:spcAft>
        <a:defRPr kumimoji="1" sz="4400">
          <a:solidFill>
            <a:schemeClr val="tx2"/>
          </a:solidFill>
          <a:latin typeface="Times New Roman"/>
        </a:defRPr>
      </a:lvl6pPr>
      <a:lvl7pPr marL="914400" algn="ctr" rtl="0" eaLnBrk="1" fontAlgn="base" hangingPunct="1">
        <a:spcBef>
          <a:spcPct val="0"/>
        </a:spcBef>
        <a:spcAft>
          <a:spcPct val="0"/>
        </a:spcAft>
        <a:defRPr kumimoji="1" sz="4400">
          <a:solidFill>
            <a:schemeClr val="tx2"/>
          </a:solidFill>
          <a:latin typeface="Times New Roman"/>
        </a:defRPr>
      </a:lvl7pPr>
      <a:lvl8pPr marL="1371600" algn="ctr" rtl="0" eaLnBrk="1" fontAlgn="base" hangingPunct="1">
        <a:spcBef>
          <a:spcPct val="0"/>
        </a:spcBef>
        <a:spcAft>
          <a:spcPct val="0"/>
        </a:spcAft>
        <a:defRPr kumimoji="1" sz="4400">
          <a:solidFill>
            <a:schemeClr val="tx2"/>
          </a:solidFill>
          <a:latin typeface="Times New Roman"/>
        </a:defRPr>
      </a:lvl8pPr>
      <a:lvl9pPr marL="1828800" algn="ctr" rtl="0" eaLnBrk="1" fontAlgn="base" hangingPunct="1">
        <a:spcBef>
          <a:spcPct val="0"/>
        </a:spcBef>
        <a:spcAft>
          <a:spcPct val="0"/>
        </a:spcAft>
        <a:defRPr kumimoji="1" sz="4400">
          <a:solidFill>
            <a:schemeClr val="tx2"/>
          </a:solidFill>
          <a:latin typeface="Times New Roman"/>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dirty="0" smtClean="0"/>
              <a:t>2011 AP Chemistry Exam Review </a:t>
            </a:r>
            <a:endParaRPr lang="en-US" sz="6000" b="1" dirty="0"/>
          </a:p>
        </p:txBody>
      </p:sp>
      <p:sp>
        <p:nvSpPr>
          <p:cNvPr id="3" name="Subtitle 2"/>
          <p:cNvSpPr>
            <a:spLocks noGrp="1"/>
          </p:cNvSpPr>
          <p:nvPr>
            <p:ph type="subTitle" idx="1"/>
          </p:nvPr>
        </p:nvSpPr>
        <p:spPr/>
        <p:txBody>
          <a:bodyPr/>
          <a:lstStyle/>
          <a:p>
            <a:pPr algn="r"/>
            <a:endParaRPr lang="en-US" sz="2400" dirty="0" smtClean="0"/>
          </a:p>
          <a:p>
            <a:pPr algn="r"/>
            <a:endParaRPr lang="en-US" sz="2400" dirty="0" smtClean="0"/>
          </a:p>
          <a:p>
            <a:pPr algn="r"/>
            <a:endParaRPr lang="en-US" sz="2400" dirty="0" smtClean="0"/>
          </a:p>
          <a:p>
            <a:pPr algn="r"/>
            <a:r>
              <a:rPr lang="en-US" sz="2400" dirty="0" smtClean="0"/>
              <a:t>Adapted from:  Todd </a:t>
            </a:r>
            <a:r>
              <a:rPr lang="en-US" sz="2400" dirty="0" err="1" smtClean="0"/>
              <a:t>Abronowitz</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743200" y="1905000"/>
            <a:ext cx="6400800" cy="4438650"/>
          </a:xfrm>
        </p:spPr>
        <p:txBody>
          <a:bodyPr/>
          <a:lstStyle/>
          <a:p>
            <a:pPr algn="l"/>
            <a:endParaRPr lang="en-US" dirty="0"/>
          </a:p>
          <a:p>
            <a:pPr algn="l"/>
            <a:endParaRPr lang="en-US" dirty="0"/>
          </a:p>
        </p:txBody>
      </p:sp>
      <p:pic>
        <p:nvPicPr>
          <p:cNvPr id="3074" name="Picture 2"/>
          <p:cNvPicPr>
            <a:picLocks noChangeAspect="1" noChangeArrowheads="1"/>
          </p:cNvPicPr>
          <p:nvPr/>
        </p:nvPicPr>
        <p:blipFill>
          <a:blip r:embed="rId2" cstate="print"/>
          <a:srcRect l="15278" t="21296" r="16667" b="9259"/>
          <a:stretch>
            <a:fillRect/>
          </a:stretch>
        </p:blipFill>
        <p:spPr bwMode="auto">
          <a:xfrm>
            <a:off x="1066800" y="304800"/>
            <a:ext cx="7766304" cy="6172200"/>
          </a:xfrm>
          <a:prstGeom prst="rect">
            <a:avLst/>
          </a:prstGeom>
          <a:noFill/>
          <a:ln w="12700" cap="flat" cmpd="sng">
            <a:noFill/>
            <a:prstDash val="solid"/>
            <a:miter lim="800000"/>
            <a:headEnd type="none" w="sm" len="sm"/>
            <a:tailEnd type="none" w="sm" len="sm"/>
          </a:ln>
        </p:spPr>
      </p:pic>
      <p:sp>
        <p:nvSpPr>
          <p:cNvPr id="5" name="AutoShape 3"/>
          <p:cNvSpPr>
            <a:spLocks noChangeArrowheads="1"/>
          </p:cNvSpPr>
          <p:nvPr/>
        </p:nvSpPr>
        <p:spPr bwMode="auto">
          <a:xfrm>
            <a:off x="6248400" y="1447800"/>
            <a:ext cx="2590800" cy="838200"/>
          </a:xfrm>
          <a:prstGeom prst="wedgeRoundRectCallout">
            <a:avLst>
              <a:gd name="adj1" fmla="val -115063"/>
              <a:gd name="adj2" fmla="val 68259"/>
              <a:gd name="adj3" fmla="val 16667"/>
            </a:avLst>
          </a:prstGeom>
          <a:solidFill>
            <a:srgbClr val="92D050"/>
          </a:solidFill>
          <a:ln w="25400">
            <a:solidFill>
              <a:srgbClr val="000000"/>
            </a:solidFill>
            <a:miter lim="800000"/>
            <a:headEnd/>
            <a:tailEnd/>
          </a:ln>
        </p:spPr>
        <p:txBody>
          <a:bodyPr/>
          <a:lstStyle/>
          <a:p>
            <a:r>
              <a:rPr lang="en-US" b="1" dirty="0"/>
              <a:t>Entry Point for this question</a:t>
            </a:r>
            <a:r>
              <a:rPr lang="en-US" b="1" dirty="0" smtClean="0"/>
              <a:t>. (1 point)</a:t>
            </a:r>
            <a:endParaRPr lang="en-US" dirty="0"/>
          </a:p>
        </p:txBody>
      </p:sp>
      <p:sp>
        <p:nvSpPr>
          <p:cNvPr id="6" name="AutoShape 4"/>
          <p:cNvSpPr>
            <a:spLocks noChangeArrowheads="1"/>
          </p:cNvSpPr>
          <p:nvPr/>
        </p:nvSpPr>
        <p:spPr bwMode="auto">
          <a:xfrm>
            <a:off x="4572000" y="4419600"/>
            <a:ext cx="3733800" cy="1676400"/>
          </a:xfrm>
          <a:prstGeom prst="wedgeRoundRectCallout">
            <a:avLst>
              <a:gd name="adj1" fmla="val -75081"/>
              <a:gd name="adj2" fmla="val -92710"/>
              <a:gd name="adj3" fmla="val 16667"/>
            </a:avLst>
          </a:prstGeom>
          <a:solidFill>
            <a:srgbClr val="FFFF00"/>
          </a:solidFill>
          <a:ln w="25400">
            <a:solidFill>
              <a:srgbClr val="000000"/>
            </a:solidFill>
            <a:miter lim="800000"/>
            <a:headEnd/>
            <a:tailEnd/>
          </a:ln>
        </p:spPr>
        <p:txBody>
          <a:bodyPr/>
          <a:lstStyle/>
          <a:p>
            <a:r>
              <a:rPr lang="en-US" b="1" dirty="0"/>
              <a:t>Sometimes the second stem also has an entry point.  </a:t>
            </a:r>
            <a:r>
              <a:rPr lang="en-US" b="1" dirty="0" smtClean="0"/>
              <a:t>(1 point)</a:t>
            </a:r>
          </a:p>
          <a:p>
            <a:r>
              <a:rPr lang="en-US" b="1" dirty="0" smtClean="0"/>
              <a:t>Note: This is the most common entry point for equilibrium problems.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Two most common entry points on equilibrium questions</a:t>
            </a:r>
            <a:endParaRPr lang="en-US" dirty="0"/>
          </a:p>
        </p:txBody>
      </p:sp>
      <p:sp>
        <p:nvSpPr>
          <p:cNvPr id="3" name="Subtitle 2"/>
          <p:cNvSpPr>
            <a:spLocks noGrp="1"/>
          </p:cNvSpPr>
          <p:nvPr>
            <p:ph type="subTitle" idx="1"/>
          </p:nvPr>
        </p:nvSpPr>
        <p:spPr>
          <a:xfrm>
            <a:off x="1600200" y="1905000"/>
            <a:ext cx="6400800" cy="4438650"/>
          </a:xfrm>
        </p:spPr>
        <p:txBody>
          <a:bodyPr/>
          <a:lstStyle/>
          <a:p>
            <a:pPr algn="l"/>
            <a:r>
              <a:rPr lang="en-US" sz="4800" dirty="0" smtClean="0"/>
              <a:t>Write the equilibrium expression.</a:t>
            </a:r>
          </a:p>
          <a:p>
            <a:pPr algn="l"/>
            <a:endParaRPr lang="en-US" sz="4800" dirty="0" smtClean="0"/>
          </a:p>
          <a:p>
            <a:pPr algn="l"/>
            <a:r>
              <a:rPr lang="en-US" sz="4800" dirty="0" smtClean="0"/>
              <a:t>Write the ionization equation.</a:t>
            </a:r>
          </a:p>
          <a:p>
            <a:pPr algn="l">
              <a:buFont typeface="Arial" pitchFamily="34" charset="0"/>
              <a:buChar char="•"/>
            </a:pPr>
            <a:endParaRPr lang="en-US" dirty="0"/>
          </a:p>
          <a:p>
            <a:pPr algn="l"/>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Chief Reader Comments </a:t>
            </a:r>
            <a:endParaRPr lang="en-US" dirty="0"/>
          </a:p>
        </p:txBody>
      </p:sp>
      <p:sp>
        <p:nvSpPr>
          <p:cNvPr id="3" name="Subtitle 2"/>
          <p:cNvSpPr>
            <a:spLocks noGrp="1"/>
          </p:cNvSpPr>
          <p:nvPr>
            <p:ph type="subTitle" idx="1"/>
          </p:nvPr>
        </p:nvSpPr>
        <p:spPr>
          <a:xfrm>
            <a:off x="1295400" y="1295400"/>
            <a:ext cx="7162800" cy="4438650"/>
          </a:xfrm>
        </p:spPr>
        <p:txBody>
          <a:bodyPr/>
          <a:lstStyle/>
          <a:p>
            <a:pPr algn="just"/>
            <a:r>
              <a:rPr lang="en-US" dirty="0" smtClean="0"/>
              <a:t>Students </a:t>
            </a:r>
            <a:r>
              <a:rPr lang="en-US" dirty="0"/>
              <a:t>did </a:t>
            </a:r>
            <a:r>
              <a:rPr lang="en-US" sz="4000" b="1" dirty="0" smtClean="0">
                <a:solidFill>
                  <a:srgbClr val="FF0000"/>
                </a:solidFill>
              </a:rPr>
              <a:t>reasonably </a:t>
            </a:r>
            <a:r>
              <a:rPr lang="en-US" sz="4000" b="1" dirty="0">
                <a:solidFill>
                  <a:srgbClr val="FF0000"/>
                </a:solidFill>
              </a:rPr>
              <a:t>well </a:t>
            </a:r>
            <a:r>
              <a:rPr lang="en-US" dirty="0"/>
              <a:t>on this question, earning a mean score of 3.65 out of a possible 10 points and showing a broad distribution, with many students earning 4 or 5 points. </a:t>
            </a:r>
            <a:endParaRPr lang="en-US" dirty="0" smtClean="0"/>
          </a:p>
          <a:p>
            <a:pPr algn="just"/>
            <a:r>
              <a:rPr lang="en-US" dirty="0" smtClean="0"/>
              <a:t>Approximately 12 percent of students failed to address the question or earned no points, while 1.4 percent earned full credit.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 Grade Distribution Question 1</a:t>
            </a:r>
            <a:endParaRPr lang="en-US" dirty="0"/>
          </a:p>
        </p:txBody>
      </p:sp>
      <p:graphicFrame>
        <p:nvGraphicFramePr>
          <p:cNvPr id="6" name="Chart 5"/>
          <p:cNvGraphicFramePr/>
          <p:nvPr/>
        </p:nvGraphicFramePr>
        <p:xfrm>
          <a:off x="1066800" y="1371600"/>
          <a:ext cx="76962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Chief Reader Comments </a:t>
            </a:r>
            <a:endParaRPr lang="en-US" dirty="0"/>
          </a:p>
        </p:txBody>
      </p:sp>
      <p:sp>
        <p:nvSpPr>
          <p:cNvPr id="3" name="Subtitle 2"/>
          <p:cNvSpPr>
            <a:spLocks noGrp="1"/>
          </p:cNvSpPr>
          <p:nvPr>
            <p:ph type="subTitle" idx="1"/>
          </p:nvPr>
        </p:nvSpPr>
        <p:spPr>
          <a:xfrm>
            <a:off x="1066800" y="1371600"/>
            <a:ext cx="7696200" cy="4972050"/>
          </a:xfrm>
        </p:spPr>
        <p:txBody>
          <a:bodyPr/>
          <a:lstStyle/>
          <a:p>
            <a:pPr algn="just"/>
            <a:r>
              <a:rPr lang="en-US" dirty="0" smtClean="0"/>
              <a:t>Most frequently, students earned all their points early in the question, and it was comparatively rare that a response would fail to earn points on a given part and then earn points on subsequent parts of the question.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Chief Reader Comments </a:t>
            </a:r>
            <a:endParaRPr lang="en-US" dirty="0"/>
          </a:p>
        </p:txBody>
      </p:sp>
      <p:sp>
        <p:nvSpPr>
          <p:cNvPr id="3" name="Subtitle 2"/>
          <p:cNvSpPr>
            <a:spLocks noGrp="1"/>
          </p:cNvSpPr>
          <p:nvPr>
            <p:ph type="subTitle" idx="1"/>
          </p:nvPr>
        </p:nvSpPr>
        <p:spPr>
          <a:xfrm>
            <a:off x="990600" y="1295400"/>
            <a:ext cx="7696200" cy="5048250"/>
          </a:xfrm>
        </p:spPr>
        <p:txBody>
          <a:bodyPr/>
          <a:lstStyle/>
          <a:p>
            <a:pPr algn="just"/>
            <a:r>
              <a:rPr lang="en-US" dirty="0" smtClean="0"/>
              <a:t>The large percentage of scores of 4 typically earned all 4 points on parts (a), (b)(</a:t>
            </a:r>
            <a:r>
              <a:rPr lang="en-US" dirty="0" err="1" smtClean="0"/>
              <a:t>i</a:t>
            </a:r>
            <a:r>
              <a:rPr lang="en-US" dirty="0" smtClean="0"/>
              <a:t>) and (b)(ii) and failed to earn points on subsequent parts of the question. Those responses that earned 5 points usually earned them all on parts (a), (b) and (c)(</a:t>
            </a:r>
            <a:r>
              <a:rPr lang="en-US" dirty="0" err="1" smtClean="0"/>
              <a:t>i</a:t>
            </a:r>
            <a:r>
              <a:rPr lang="en-US" dirty="0" smtClean="0"/>
              <a:t>). </a:t>
            </a:r>
          </a:p>
          <a:p>
            <a:pPr algn="just"/>
            <a:endParaRPr lang="en-US" dirty="0"/>
          </a:p>
          <a:p>
            <a:pPr algn="just"/>
            <a:r>
              <a:rPr lang="en-US" b="1" dirty="0" smtClean="0">
                <a:solidFill>
                  <a:srgbClr val="7030A0"/>
                </a:solidFill>
              </a:rPr>
              <a:t>Look at the entry points and you can see why the score distribution favors 4 &amp; 5 points.</a:t>
            </a:r>
            <a:endParaRPr lang="en-US" b="1" dirty="0">
              <a:solidFill>
                <a:srgbClr val="7030A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Chief Reader Comments </a:t>
            </a:r>
            <a:endParaRPr lang="en-US" dirty="0"/>
          </a:p>
        </p:txBody>
      </p:sp>
      <p:sp>
        <p:nvSpPr>
          <p:cNvPr id="3" name="Subtitle 2"/>
          <p:cNvSpPr>
            <a:spLocks noGrp="1"/>
          </p:cNvSpPr>
          <p:nvPr>
            <p:ph type="subTitle" idx="1"/>
          </p:nvPr>
        </p:nvSpPr>
        <p:spPr>
          <a:xfrm>
            <a:off x="1600200" y="1905000"/>
            <a:ext cx="6400800" cy="4438650"/>
          </a:xfrm>
        </p:spPr>
        <p:txBody>
          <a:bodyPr/>
          <a:lstStyle/>
          <a:p>
            <a:pPr algn="l"/>
            <a:endParaRPr lang="en-US" dirty="0"/>
          </a:p>
          <a:p>
            <a:pPr algn="l"/>
            <a:endParaRPr lang="en-US" dirty="0"/>
          </a:p>
        </p:txBody>
      </p:sp>
      <p:sp>
        <p:nvSpPr>
          <p:cNvPr id="4" name="TextBox 3"/>
          <p:cNvSpPr txBox="1"/>
          <p:nvPr/>
        </p:nvSpPr>
        <p:spPr>
          <a:xfrm>
            <a:off x="1295400" y="1447800"/>
            <a:ext cx="7391400" cy="4647426"/>
          </a:xfrm>
          <a:prstGeom prst="rect">
            <a:avLst/>
          </a:prstGeom>
          <a:noFill/>
        </p:spPr>
        <p:txBody>
          <a:bodyPr wrap="square" rtlCol="0">
            <a:spAutoFit/>
          </a:bodyPr>
          <a:lstStyle/>
          <a:p>
            <a:r>
              <a:rPr lang="en-US" sz="2000" b="1" dirty="0" smtClean="0"/>
              <a:t>Based on your experience of student responses at the AP Reading, what message would you like to send to teachers that might help them to improve the performance of their students on the exam? </a:t>
            </a:r>
          </a:p>
          <a:p>
            <a:endParaRPr lang="en-US" sz="2000" b="1" dirty="0" smtClean="0"/>
          </a:p>
          <a:p>
            <a:r>
              <a:rPr lang="en-US" sz="2400" dirty="0" smtClean="0"/>
              <a:t>• Distinguish between amount (moles) and concentration (molarity = mol/L). Reinforce notation that “[ ]” refers to the molar concentration of a species. </a:t>
            </a:r>
          </a:p>
          <a:p>
            <a:endParaRPr lang="en-US" sz="2400" dirty="0" smtClean="0"/>
          </a:p>
          <a:p>
            <a:r>
              <a:rPr lang="en-US" sz="2400" dirty="0" smtClean="0"/>
              <a:t>• Demonstrate or provide a laboratory exercise to familiarize students with the pH scale. </a:t>
            </a:r>
          </a:p>
          <a:p>
            <a:endParaRPr lang="en-US" sz="2400" dirty="0" smtClean="0"/>
          </a:p>
          <a:p>
            <a:r>
              <a:rPr lang="en-US" sz="2400" dirty="0" smtClean="0"/>
              <a:t>• Emphasize the distinction between an equilibrium constant </a:t>
            </a:r>
            <a:r>
              <a:rPr lang="en-US" sz="2400" u="sng" dirty="0" smtClean="0"/>
              <a:t>expression and its value.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0"/>
            <a:ext cx="7721600" cy="1143000"/>
          </a:xfrm>
        </p:spPr>
        <p:txBody>
          <a:bodyPr/>
          <a:lstStyle/>
          <a:p>
            <a:r>
              <a:rPr lang="en-US" dirty="0" smtClean="0"/>
              <a:t>Chief Reader Comments </a:t>
            </a:r>
            <a:endParaRPr lang="en-US" dirty="0"/>
          </a:p>
        </p:txBody>
      </p:sp>
      <p:sp>
        <p:nvSpPr>
          <p:cNvPr id="3" name="Subtitle 2"/>
          <p:cNvSpPr>
            <a:spLocks noGrp="1"/>
          </p:cNvSpPr>
          <p:nvPr>
            <p:ph type="subTitle" idx="1"/>
          </p:nvPr>
        </p:nvSpPr>
        <p:spPr>
          <a:xfrm>
            <a:off x="1600200" y="1905000"/>
            <a:ext cx="6400800" cy="4438650"/>
          </a:xfrm>
        </p:spPr>
        <p:txBody>
          <a:bodyPr/>
          <a:lstStyle/>
          <a:p>
            <a:pPr algn="l"/>
            <a:endParaRPr lang="en-US" dirty="0"/>
          </a:p>
          <a:p>
            <a:pPr algn="l"/>
            <a:endParaRPr lang="en-US" dirty="0"/>
          </a:p>
        </p:txBody>
      </p:sp>
      <p:sp>
        <p:nvSpPr>
          <p:cNvPr id="4" name="TextBox 3"/>
          <p:cNvSpPr txBox="1"/>
          <p:nvPr/>
        </p:nvSpPr>
        <p:spPr>
          <a:xfrm>
            <a:off x="1295400" y="1219200"/>
            <a:ext cx="7391400" cy="5386090"/>
          </a:xfrm>
          <a:prstGeom prst="rect">
            <a:avLst/>
          </a:prstGeom>
          <a:noFill/>
        </p:spPr>
        <p:txBody>
          <a:bodyPr wrap="square" rtlCol="0">
            <a:spAutoFit/>
          </a:bodyPr>
          <a:lstStyle/>
          <a:p>
            <a:r>
              <a:rPr lang="en-US" sz="2000" b="1" dirty="0" smtClean="0"/>
              <a:t>Based on your experience of student responses at the AP Reading, what message would you like to send to teachers that might help them to improve the performance of their students on the exam? </a:t>
            </a:r>
          </a:p>
          <a:p>
            <a:endParaRPr lang="en-US" sz="2000" b="1" dirty="0" smtClean="0"/>
          </a:p>
          <a:p>
            <a:r>
              <a:rPr lang="en-US" sz="2400" dirty="0" smtClean="0"/>
              <a:t>• Practice identifying buffers — have students make up buffers in different pH ranges. </a:t>
            </a:r>
          </a:p>
          <a:p>
            <a:endParaRPr lang="en-US" sz="2400" dirty="0" smtClean="0"/>
          </a:p>
          <a:p>
            <a:r>
              <a:rPr lang="en-US" sz="2400" dirty="0" smtClean="0"/>
              <a:t>• Demonstrate that a buffer can be treated as a weak acid in equilibrium with its conjugate base OR as a weak base in equilibrium with its conjugate acid, and that the approaches are equivalent. </a:t>
            </a:r>
          </a:p>
          <a:p>
            <a:endParaRPr lang="en-US" sz="2400" dirty="0" smtClean="0"/>
          </a:p>
          <a:p>
            <a:r>
              <a:rPr lang="en-US" sz="2400" dirty="0" smtClean="0"/>
              <a:t>• Require clear work shown on calculated answers — stress process rather than memorization of formulas (IC showing up here).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Chief Reader Comments </a:t>
            </a:r>
            <a:endParaRPr lang="en-US" dirty="0"/>
          </a:p>
        </p:txBody>
      </p:sp>
      <p:sp>
        <p:nvSpPr>
          <p:cNvPr id="3" name="Subtitle 2"/>
          <p:cNvSpPr>
            <a:spLocks noGrp="1"/>
          </p:cNvSpPr>
          <p:nvPr>
            <p:ph type="subTitle" idx="1"/>
          </p:nvPr>
        </p:nvSpPr>
        <p:spPr>
          <a:xfrm>
            <a:off x="1600200" y="1905000"/>
            <a:ext cx="6400800" cy="4438650"/>
          </a:xfrm>
        </p:spPr>
        <p:txBody>
          <a:bodyPr/>
          <a:lstStyle/>
          <a:p>
            <a:pPr algn="l"/>
            <a:endParaRPr lang="en-US" dirty="0"/>
          </a:p>
          <a:p>
            <a:pPr algn="l"/>
            <a:endParaRPr lang="en-US" dirty="0"/>
          </a:p>
        </p:txBody>
      </p:sp>
      <p:sp>
        <p:nvSpPr>
          <p:cNvPr id="4" name="TextBox 3"/>
          <p:cNvSpPr txBox="1"/>
          <p:nvPr/>
        </p:nvSpPr>
        <p:spPr>
          <a:xfrm>
            <a:off x="1295400" y="1299210"/>
            <a:ext cx="7391400" cy="5139869"/>
          </a:xfrm>
          <a:prstGeom prst="rect">
            <a:avLst/>
          </a:prstGeom>
          <a:noFill/>
        </p:spPr>
        <p:txBody>
          <a:bodyPr wrap="square" rtlCol="0">
            <a:spAutoFit/>
          </a:bodyPr>
          <a:lstStyle/>
          <a:p>
            <a:r>
              <a:rPr lang="en-US" sz="3200" b="1" dirty="0" smtClean="0"/>
              <a:t>Suggestions for students: </a:t>
            </a:r>
          </a:p>
          <a:p>
            <a:endParaRPr lang="en-US" sz="3200" b="1" dirty="0" smtClean="0"/>
          </a:p>
          <a:p>
            <a:r>
              <a:rPr lang="en-US" sz="2400" dirty="0" smtClean="0"/>
              <a:t>• Read and answer the questions that are asked. </a:t>
            </a:r>
          </a:p>
          <a:p>
            <a:endParaRPr lang="en-US" sz="2400" dirty="0" smtClean="0"/>
          </a:p>
          <a:p>
            <a:r>
              <a:rPr lang="en-US" sz="2400" dirty="0" smtClean="0"/>
              <a:t>• Be sure that numerical answers are reasonable. </a:t>
            </a:r>
          </a:p>
          <a:p>
            <a:endParaRPr lang="en-US" sz="2400" dirty="0" smtClean="0"/>
          </a:p>
          <a:p>
            <a:r>
              <a:rPr lang="en-US" sz="2400" dirty="0" smtClean="0"/>
              <a:t>• Differentiate between moles and concentration (moles/liter). </a:t>
            </a:r>
          </a:p>
          <a:p>
            <a:endParaRPr lang="en-US" sz="2400" dirty="0" smtClean="0"/>
          </a:p>
          <a:p>
            <a:r>
              <a:rPr lang="en-US" sz="2400" dirty="0" smtClean="0"/>
              <a:t>• Practice writing clear, expository statements regarding chemical systems. </a:t>
            </a:r>
          </a:p>
          <a:p>
            <a:endParaRPr lang="en-US" sz="2400" dirty="0" smtClean="0"/>
          </a:p>
          <a:p>
            <a:r>
              <a:rPr lang="en-US" sz="2400" dirty="0" smtClean="0"/>
              <a:t>• Use vocabulary correctly.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dirty="0" smtClean="0"/>
              <a:t>Question Two</a:t>
            </a:r>
            <a:endParaRPr lang="en-US" sz="6000" b="1"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2015 </a:t>
            </a:r>
            <a:r>
              <a:rPr lang="en-US" u="sng" dirty="0"/>
              <a:t>AP Chemistry Exam </a:t>
            </a:r>
            <a:r>
              <a:rPr lang="en-US" u="sng" dirty="0" smtClean="0"/>
              <a:t>Format</a:t>
            </a:r>
            <a:endParaRPr lang="en-US" dirty="0"/>
          </a:p>
        </p:txBody>
      </p:sp>
      <p:sp>
        <p:nvSpPr>
          <p:cNvPr id="3" name="Content Placeholder 2"/>
          <p:cNvSpPr>
            <a:spLocks noGrp="1"/>
          </p:cNvSpPr>
          <p:nvPr>
            <p:ph idx="1"/>
          </p:nvPr>
        </p:nvSpPr>
        <p:spPr/>
        <p:txBody>
          <a:bodyPr/>
          <a:lstStyle/>
          <a:p>
            <a:r>
              <a:rPr lang="en-US" u="sng" dirty="0" smtClean="0"/>
              <a:t>Section </a:t>
            </a:r>
            <a:r>
              <a:rPr lang="en-US" u="sng" dirty="0"/>
              <a:t>I:</a:t>
            </a:r>
            <a:r>
              <a:rPr lang="en-US" dirty="0"/>
              <a:t> </a:t>
            </a:r>
            <a:r>
              <a:rPr lang="en-US" dirty="0" smtClean="0"/>
              <a:t>60 Multiple-Choice </a:t>
            </a:r>
            <a:r>
              <a:rPr lang="en-US" dirty="0"/>
              <a:t>Questions </a:t>
            </a:r>
            <a:endParaRPr lang="en-US" dirty="0" smtClean="0"/>
          </a:p>
          <a:p>
            <a:pPr marL="0" indent="0">
              <a:buNone/>
            </a:pPr>
            <a:r>
              <a:rPr lang="en-US" dirty="0"/>
              <a:t>	</a:t>
            </a:r>
            <a:r>
              <a:rPr lang="en-US" dirty="0" smtClean="0"/>
              <a:t>(</a:t>
            </a:r>
            <a:r>
              <a:rPr lang="en-US" dirty="0"/>
              <a:t>90 minutes, 50% of final grade</a:t>
            </a:r>
            <a:r>
              <a:rPr lang="en-US" dirty="0" smtClean="0"/>
              <a:t>)</a:t>
            </a:r>
          </a:p>
          <a:p>
            <a:pPr marL="0" indent="0">
              <a:buNone/>
            </a:pPr>
            <a:r>
              <a:rPr lang="en-US" dirty="0"/>
              <a:t>	</a:t>
            </a:r>
            <a:r>
              <a:rPr lang="en-US" dirty="0" smtClean="0"/>
              <a:t>	- no calculator</a:t>
            </a:r>
            <a:r>
              <a:rPr lang="en-US" dirty="0"/>
              <a:t/>
            </a:r>
            <a:br>
              <a:rPr lang="en-US" dirty="0"/>
            </a:br>
            <a:endParaRPr lang="en-US" dirty="0" smtClean="0"/>
          </a:p>
          <a:p>
            <a:r>
              <a:rPr lang="en-US" u="sng" dirty="0" smtClean="0"/>
              <a:t>Section </a:t>
            </a:r>
            <a:r>
              <a:rPr lang="en-US" u="sng" dirty="0"/>
              <a:t>II:</a:t>
            </a:r>
            <a:r>
              <a:rPr lang="en-US" dirty="0"/>
              <a:t> Seven Free-Response Questions </a:t>
            </a:r>
            <a:r>
              <a:rPr lang="en-US" dirty="0" smtClean="0"/>
              <a:t>	(</a:t>
            </a:r>
            <a:r>
              <a:rPr lang="en-US" dirty="0"/>
              <a:t>105 minutes, 50% of final grade)</a:t>
            </a:r>
            <a:br>
              <a:rPr lang="en-US" dirty="0"/>
            </a:br>
            <a:r>
              <a:rPr lang="en-US" dirty="0" smtClean="0"/>
              <a:t>		-</a:t>
            </a:r>
            <a:r>
              <a:rPr lang="en-US" dirty="0"/>
              <a:t>3 long-answer questions</a:t>
            </a:r>
            <a:br>
              <a:rPr lang="en-US" dirty="0"/>
            </a:br>
            <a:r>
              <a:rPr lang="en-US" dirty="0" smtClean="0"/>
              <a:t>		-</a:t>
            </a:r>
            <a:r>
              <a:rPr lang="en-US" dirty="0"/>
              <a:t>4 short-answer questions</a:t>
            </a:r>
          </a:p>
          <a:p>
            <a:pPr marL="0" indent="0">
              <a:buNone/>
            </a:pPr>
            <a:endParaRPr lang="en-US" dirty="0"/>
          </a:p>
        </p:txBody>
      </p:sp>
    </p:spTree>
    <p:extLst>
      <p:ext uri="{BB962C8B-B14F-4D97-AF65-F5344CB8AC3E}">
        <p14:creationId xmlns:p14="http://schemas.microsoft.com/office/powerpoint/2010/main" val="1408023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Science Practices </a:t>
            </a:r>
            <a:endParaRPr lang="en-US" dirty="0"/>
          </a:p>
        </p:txBody>
      </p:sp>
      <p:sp>
        <p:nvSpPr>
          <p:cNvPr id="3" name="Subtitle 2"/>
          <p:cNvSpPr>
            <a:spLocks noGrp="1"/>
          </p:cNvSpPr>
          <p:nvPr>
            <p:ph type="subTitle" idx="1"/>
          </p:nvPr>
        </p:nvSpPr>
        <p:spPr>
          <a:xfrm>
            <a:off x="1143000" y="1295400"/>
            <a:ext cx="7543800" cy="5048250"/>
          </a:xfrm>
        </p:spPr>
        <p:txBody>
          <a:bodyPr/>
          <a:lstStyle/>
          <a:p>
            <a:pPr algn="l"/>
            <a:r>
              <a:rPr lang="en-US" sz="3600" dirty="0"/>
              <a:t>AP science revisions focus on seven overarching practices that capture important aspects of the work of scientists. Science practices describe the knowledge and skills students should demonstrate to reach a goal or complete a learning activity.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Science Practices </a:t>
            </a:r>
            <a:endParaRPr lang="en-US" dirty="0"/>
          </a:p>
        </p:txBody>
      </p:sp>
      <p:sp>
        <p:nvSpPr>
          <p:cNvPr id="3" name="Subtitle 2"/>
          <p:cNvSpPr>
            <a:spLocks noGrp="1"/>
          </p:cNvSpPr>
          <p:nvPr>
            <p:ph type="subTitle" idx="1"/>
          </p:nvPr>
        </p:nvSpPr>
        <p:spPr>
          <a:xfrm>
            <a:off x="1143000" y="1295400"/>
            <a:ext cx="7543800" cy="5048250"/>
          </a:xfrm>
        </p:spPr>
        <p:txBody>
          <a:bodyPr/>
          <a:lstStyle/>
          <a:p>
            <a:pPr algn="l"/>
            <a:r>
              <a:rPr lang="en-US" sz="3600" dirty="0" smtClean="0"/>
              <a:t>They </a:t>
            </a:r>
            <a:r>
              <a:rPr lang="en-US" sz="3600" dirty="0"/>
              <a:t>must be taught explicitly and applied reflectively and critically. We encourage teachers to keep science practices in mind when planning instruction</a:t>
            </a:r>
            <a:r>
              <a:rPr lang="en-US" sz="3600" dirty="0" smtClean="0"/>
              <a:t>. </a:t>
            </a:r>
          </a:p>
          <a:p>
            <a:pPr algn="l"/>
            <a:endParaRPr lang="en-US" sz="3600" dirty="0" smtClean="0"/>
          </a:p>
          <a:p>
            <a:pPr algn="l"/>
            <a:r>
              <a:rPr lang="en-US" sz="2000" dirty="0" smtClean="0"/>
              <a:t>(http://advancesinap.collegeboard.org/science/practice)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 </a:t>
            </a:r>
            <a:endParaRPr lang="en-US" dirty="0"/>
          </a:p>
        </p:txBody>
      </p:sp>
      <p:sp>
        <p:nvSpPr>
          <p:cNvPr id="3" name="Subtitle 2"/>
          <p:cNvSpPr>
            <a:spLocks noGrp="1"/>
          </p:cNvSpPr>
          <p:nvPr>
            <p:ph type="subTitle" idx="1"/>
          </p:nvPr>
        </p:nvSpPr>
        <p:spPr>
          <a:xfrm>
            <a:off x="1066800" y="304800"/>
            <a:ext cx="7696200" cy="6038850"/>
          </a:xfrm>
        </p:spPr>
        <p:txBody>
          <a:bodyPr/>
          <a:lstStyle/>
          <a:p>
            <a:r>
              <a:rPr lang="en-US" b="1" dirty="0"/>
              <a:t>Science Practice 1</a:t>
            </a:r>
          </a:p>
          <a:p>
            <a:r>
              <a:rPr lang="en-US" dirty="0"/>
              <a:t>The student can use representations and models to communicate scientific phenomena and solve scientific problems</a:t>
            </a:r>
            <a:r>
              <a:rPr lang="en-US" dirty="0" smtClean="0"/>
              <a:t>.</a:t>
            </a:r>
          </a:p>
          <a:p>
            <a:endParaRPr lang="en-US" dirty="0"/>
          </a:p>
          <a:p>
            <a:r>
              <a:rPr lang="en-US" b="1" dirty="0"/>
              <a:t>Science Practice 2</a:t>
            </a:r>
          </a:p>
          <a:p>
            <a:r>
              <a:rPr lang="en-US" dirty="0"/>
              <a:t>The student can use mathematics appropriately</a:t>
            </a:r>
            <a:r>
              <a:rPr lang="en-US" dirty="0" smtClean="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 </a:t>
            </a:r>
            <a:endParaRPr lang="en-US" dirty="0"/>
          </a:p>
        </p:txBody>
      </p:sp>
      <p:sp>
        <p:nvSpPr>
          <p:cNvPr id="3" name="Subtitle 2"/>
          <p:cNvSpPr>
            <a:spLocks noGrp="1"/>
          </p:cNvSpPr>
          <p:nvPr>
            <p:ph type="subTitle" idx="1"/>
          </p:nvPr>
        </p:nvSpPr>
        <p:spPr>
          <a:xfrm>
            <a:off x="1066800" y="304800"/>
            <a:ext cx="7696200" cy="6038850"/>
          </a:xfrm>
        </p:spPr>
        <p:txBody>
          <a:bodyPr/>
          <a:lstStyle/>
          <a:p>
            <a:r>
              <a:rPr lang="en-US" b="1" dirty="0" smtClean="0"/>
              <a:t>Science Practice 3</a:t>
            </a:r>
          </a:p>
          <a:p>
            <a:r>
              <a:rPr lang="en-US" dirty="0" smtClean="0"/>
              <a:t>The student can engage in scientific questioning to extend thinking or to guide investigations within the context of the AP course.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 </a:t>
            </a:r>
            <a:endParaRPr lang="en-US" dirty="0"/>
          </a:p>
        </p:txBody>
      </p:sp>
      <p:sp>
        <p:nvSpPr>
          <p:cNvPr id="3" name="Subtitle 2"/>
          <p:cNvSpPr>
            <a:spLocks noGrp="1"/>
          </p:cNvSpPr>
          <p:nvPr>
            <p:ph type="subTitle" idx="1"/>
          </p:nvPr>
        </p:nvSpPr>
        <p:spPr>
          <a:xfrm>
            <a:off x="1066800" y="304800"/>
            <a:ext cx="7696200" cy="6038850"/>
          </a:xfrm>
        </p:spPr>
        <p:txBody>
          <a:bodyPr/>
          <a:lstStyle/>
          <a:p>
            <a:r>
              <a:rPr lang="en-US" b="1" dirty="0" smtClean="0"/>
              <a:t>Science </a:t>
            </a:r>
            <a:r>
              <a:rPr lang="en-US" b="1" dirty="0"/>
              <a:t>Practice 4</a:t>
            </a:r>
          </a:p>
          <a:p>
            <a:r>
              <a:rPr lang="en-US" dirty="0"/>
              <a:t>The student can plan and implement data collection strategies in relation to a particular scientific question. (Note: Data can be collected from many different sources, e.g., investigations, scientific observations, the findings of others, historic reconstruction and/or archived data</a:t>
            </a:r>
            <a:r>
              <a:rPr lang="en-US" dirty="0" smtClean="0"/>
              <a:t>.)</a:t>
            </a:r>
          </a:p>
          <a:p>
            <a:endParaRPr lang="en-US" sz="1600" dirty="0"/>
          </a:p>
          <a:p>
            <a:r>
              <a:rPr lang="en-US" b="1" dirty="0"/>
              <a:t>Science Practice 5</a:t>
            </a:r>
          </a:p>
          <a:p>
            <a:r>
              <a:rPr lang="en-US" dirty="0"/>
              <a:t>The student can perform data analysis and evaluation of evidence</a:t>
            </a:r>
            <a:r>
              <a:rPr lang="en-US" dirty="0" smtClean="0"/>
              <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 </a:t>
            </a:r>
            <a:endParaRPr lang="en-US" dirty="0"/>
          </a:p>
        </p:txBody>
      </p:sp>
      <p:sp>
        <p:nvSpPr>
          <p:cNvPr id="3" name="Subtitle 2"/>
          <p:cNvSpPr>
            <a:spLocks noGrp="1"/>
          </p:cNvSpPr>
          <p:nvPr>
            <p:ph type="subTitle" idx="1"/>
          </p:nvPr>
        </p:nvSpPr>
        <p:spPr>
          <a:xfrm>
            <a:off x="1066800" y="304800"/>
            <a:ext cx="7696200" cy="6038850"/>
          </a:xfrm>
        </p:spPr>
        <p:txBody>
          <a:bodyPr/>
          <a:lstStyle/>
          <a:p>
            <a:r>
              <a:rPr lang="en-US" b="1" dirty="0" smtClean="0"/>
              <a:t>Science </a:t>
            </a:r>
            <a:r>
              <a:rPr lang="en-US" b="1" dirty="0"/>
              <a:t>Practice 6</a:t>
            </a:r>
          </a:p>
          <a:p>
            <a:r>
              <a:rPr lang="en-US" dirty="0"/>
              <a:t>The student can work with scientific explanations and theories</a:t>
            </a:r>
            <a:r>
              <a:rPr lang="en-US" dirty="0" smtClean="0"/>
              <a:t>.</a:t>
            </a:r>
          </a:p>
          <a:p>
            <a:endParaRPr lang="en-US" dirty="0"/>
          </a:p>
          <a:p>
            <a:r>
              <a:rPr lang="en-US" b="1" dirty="0"/>
              <a:t>Science Practice 7</a:t>
            </a:r>
          </a:p>
          <a:p>
            <a:r>
              <a:rPr lang="en-US" dirty="0"/>
              <a:t>The student is able to connect and relate knowledge across various scales, concepts and representations in and across domains.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22400" y="304800"/>
            <a:ext cx="7721600" cy="1143000"/>
          </a:xfrm>
        </p:spPr>
        <p:txBody>
          <a:bodyPr/>
          <a:lstStyle/>
          <a:p>
            <a:r>
              <a:rPr lang="en-US" dirty="0" smtClean="0"/>
              <a:t> </a:t>
            </a:r>
            <a:endParaRPr lang="en-US" dirty="0"/>
          </a:p>
        </p:txBody>
      </p:sp>
      <p:sp>
        <p:nvSpPr>
          <p:cNvPr id="3" name="Subtitle 2"/>
          <p:cNvSpPr>
            <a:spLocks noGrp="1"/>
          </p:cNvSpPr>
          <p:nvPr>
            <p:ph type="subTitle" idx="4294967295"/>
          </p:nvPr>
        </p:nvSpPr>
        <p:spPr>
          <a:xfrm>
            <a:off x="2743200" y="1905000"/>
            <a:ext cx="6400800" cy="4438650"/>
          </a:xfrm>
        </p:spPr>
        <p:txBody>
          <a:bodyPr/>
          <a:lstStyle/>
          <a:p>
            <a:pPr algn="l"/>
            <a:endParaRPr lang="en-US" dirty="0"/>
          </a:p>
          <a:p>
            <a:pPr algn="l"/>
            <a:endParaRPr lang="en-US" dirty="0"/>
          </a:p>
        </p:txBody>
      </p:sp>
      <p:pic>
        <p:nvPicPr>
          <p:cNvPr id="4098" name="Picture 2"/>
          <p:cNvPicPr>
            <a:picLocks noChangeAspect="1" noChangeArrowheads="1"/>
          </p:cNvPicPr>
          <p:nvPr/>
        </p:nvPicPr>
        <p:blipFill>
          <a:blip r:embed="rId2" cstate="print"/>
          <a:srcRect l="10143" t="20370" r="5556" b="19445"/>
          <a:stretch>
            <a:fillRect/>
          </a:stretch>
        </p:blipFill>
        <p:spPr bwMode="auto">
          <a:xfrm>
            <a:off x="1066800" y="381000"/>
            <a:ext cx="7696200" cy="6019800"/>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22400" y="304800"/>
            <a:ext cx="7721600" cy="1143000"/>
          </a:xfrm>
        </p:spPr>
        <p:txBody>
          <a:bodyPr/>
          <a:lstStyle/>
          <a:p>
            <a:r>
              <a:rPr lang="en-US" dirty="0" smtClean="0"/>
              <a:t> </a:t>
            </a:r>
            <a:endParaRPr lang="en-US" dirty="0"/>
          </a:p>
        </p:txBody>
      </p:sp>
      <p:sp>
        <p:nvSpPr>
          <p:cNvPr id="3" name="Subtitle 2"/>
          <p:cNvSpPr>
            <a:spLocks noGrp="1"/>
          </p:cNvSpPr>
          <p:nvPr>
            <p:ph type="subTitle" idx="4294967295"/>
          </p:nvPr>
        </p:nvSpPr>
        <p:spPr>
          <a:xfrm>
            <a:off x="2743200" y="1905000"/>
            <a:ext cx="6400800" cy="4438650"/>
          </a:xfrm>
        </p:spPr>
        <p:txBody>
          <a:bodyPr/>
          <a:lstStyle/>
          <a:p>
            <a:pPr algn="l"/>
            <a:endParaRPr lang="en-US" dirty="0"/>
          </a:p>
          <a:p>
            <a:pPr algn="l"/>
            <a:endParaRPr lang="en-US" dirty="0"/>
          </a:p>
        </p:txBody>
      </p:sp>
      <p:pic>
        <p:nvPicPr>
          <p:cNvPr id="4098" name="Picture 2"/>
          <p:cNvPicPr>
            <a:picLocks noChangeAspect="1" noChangeArrowheads="1"/>
          </p:cNvPicPr>
          <p:nvPr/>
        </p:nvPicPr>
        <p:blipFill>
          <a:blip r:embed="rId2" cstate="print"/>
          <a:srcRect l="10143" t="20370" r="5556" b="19445"/>
          <a:stretch>
            <a:fillRect/>
          </a:stretch>
        </p:blipFill>
        <p:spPr bwMode="auto">
          <a:xfrm>
            <a:off x="1066800" y="381000"/>
            <a:ext cx="7696200" cy="6019800"/>
          </a:xfrm>
          <a:prstGeom prst="rect">
            <a:avLst/>
          </a:prstGeom>
          <a:noFill/>
          <a:ln w="12700" cap="flat" cmpd="sng">
            <a:noFill/>
            <a:prstDash val="solid"/>
            <a:miter lim="800000"/>
            <a:headEnd type="none" w="sm" len="sm"/>
            <a:tailEnd type="none" w="sm" len="sm"/>
          </a:ln>
        </p:spPr>
      </p:pic>
      <p:sp>
        <p:nvSpPr>
          <p:cNvPr id="5" name="AutoShape 3"/>
          <p:cNvSpPr>
            <a:spLocks noChangeArrowheads="1"/>
          </p:cNvSpPr>
          <p:nvPr/>
        </p:nvSpPr>
        <p:spPr bwMode="auto">
          <a:xfrm>
            <a:off x="5791200" y="5181600"/>
            <a:ext cx="2590800" cy="838200"/>
          </a:xfrm>
          <a:prstGeom prst="wedgeRoundRectCallout">
            <a:avLst>
              <a:gd name="adj1" fmla="val -133592"/>
              <a:gd name="adj2" fmla="val -289014"/>
              <a:gd name="adj3" fmla="val 16667"/>
            </a:avLst>
          </a:prstGeom>
          <a:solidFill>
            <a:srgbClr val="92D050"/>
          </a:solidFill>
          <a:ln w="25400">
            <a:solidFill>
              <a:srgbClr val="000000"/>
            </a:solidFill>
            <a:miter lim="800000"/>
            <a:headEnd/>
            <a:tailEnd/>
          </a:ln>
        </p:spPr>
        <p:txBody>
          <a:bodyPr/>
          <a:lstStyle/>
          <a:p>
            <a:r>
              <a:rPr lang="en-US" b="1" dirty="0"/>
              <a:t>Entry Point for this question</a:t>
            </a:r>
            <a:r>
              <a:rPr lang="en-US" b="1" dirty="0" smtClean="0"/>
              <a:t>. (1 point)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22400" y="304800"/>
            <a:ext cx="7721600" cy="1143000"/>
          </a:xfrm>
        </p:spPr>
        <p:txBody>
          <a:bodyPr/>
          <a:lstStyle/>
          <a:p>
            <a:r>
              <a:rPr lang="en-US" dirty="0" smtClean="0"/>
              <a:t> </a:t>
            </a:r>
            <a:endParaRPr lang="en-US" dirty="0"/>
          </a:p>
        </p:txBody>
      </p:sp>
      <p:sp>
        <p:nvSpPr>
          <p:cNvPr id="3" name="Subtitle 2"/>
          <p:cNvSpPr>
            <a:spLocks noGrp="1"/>
          </p:cNvSpPr>
          <p:nvPr>
            <p:ph type="subTitle" idx="4294967295"/>
          </p:nvPr>
        </p:nvSpPr>
        <p:spPr>
          <a:xfrm>
            <a:off x="0" y="304800"/>
            <a:ext cx="914400" cy="6038850"/>
          </a:xfrm>
        </p:spPr>
        <p:txBody>
          <a:bodyPr/>
          <a:lstStyle/>
          <a:p>
            <a:pPr algn="l"/>
            <a:endParaRPr lang="en-US" dirty="0"/>
          </a:p>
          <a:p>
            <a:pPr algn="l"/>
            <a:endParaRPr lang="en-US" dirty="0"/>
          </a:p>
        </p:txBody>
      </p:sp>
      <p:pic>
        <p:nvPicPr>
          <p:cNvPr id="4098" name="Picture 2"/>
          <p:cNvPicPr>
            <a:picLocks noChangeAspect="1" noChangeArrowheads="1"/>
          </p:cNvPicPr>
          <p:nvPr/>
        </p:nvPicPr>
        <p:blipFill>
          <a:blip r:embed="rId2" cstate="print"/>
          <a:srcRect l="9506" t="20370" r="5556" b="19445"/>
          <a:stretch>
            <a:fillRect/>
          </a:stretch>
        </p:blipFill>
        <p:spPr bwMode="auto">
          <a:xfrm>
            <a:off x="2438400" y="228600"/>
            <a:ext cx="6477000" cy="5029200"/>
          </a:xfrm>
          <a:prstGeom prst="rect">
            <a:avLst/>
          </a:prstGeom>
          <a:noFill/>
          <a:ln w="12700" cap="flat" cmpd="sng">
            <a:noFill/>
            <a:prstDash val="solid"/>
            <a:miter lim="800000"/>
            <a:headEnd type="none" w="sm" len="sm"/>
            <a:tailEnd type="none" w="sm" len="sm"/>
          </a:ln>
        </p:spPr>
      </p:pic>
      <p:sp>
        <p:nvSpPr>
          <p:cNvPr id="7" name="TextBox 6"/>
          <p:cNvSpPr txBox="1"/>
          <p:nvPr/>
        </p:nvSpPr>
        <p:spPr>
          <a:xfrm>
            <a:off x="1065031" y="404035"/>
            <a:ext cx="1371600" cy="369332"/>
          </a:xfrm>
          <a:prstGeom prst="rect">
            <a:avLst/>
          </a:prstGeom>
          <a:solidFill>
            <a:schemeClr val="accent1">
              <a:lumMod val="40000"/>
              <a:lumOff val="60000"/>
            </a:schemeClr>
          </a:solidFill>
          <a:ln>
            <a:solidFill>
              <a:srgbClr val="00B050"/>
            </a:solidFill>
          </a:ln>
        </p:spPr>
        <p:txBody>
          <a:bodyPr wrap="square" rtlCol="0">
            <a:spAutoFit/>
          </a:bodyPr>
          <a:lstStyle/>
          <a:p>
            <a:r>
              <a:rPr lang="en-US" dirty="0" smtClean="0"/>
              <a:t>S.P. 3 &amp; 4</a:t>
            </a:r>
            <a:endParaRPr lang="en-US" dirty="0"/>
          </a:p>
        </p:txBody>
      </p:sp>
      <p:sp>
        <p:nvSpPr>
          <p:cNvPr id="8" name="TextBox 7"/>
          <p:cNvSpPr txBox="1"/>
          <p:nvPr/>
        </p:nvSpPr>
        <p:spPr>
          <a:xfrm>
            <a:off x="1066800" y="1600200"/>
            <a:ext cx="1600200" cy="369332"/>
          </a:xfrm>
          <a:prstGeom prst="rect">
            <a:avLst/>
          </a:prstGeom>
          <a:solidFill>
            <a:schemeClr val="accent1">
              <a:lumMod val="40000"/>
              <a:lumOff val="60000"/>
            </a:schemeClr>
          </a:solidFill>
          <a:ln>
            <a:solidFill>
              <a:srgbClr val="00B050"/>
            </a:solidFill>
          </a:ln>
        </p:spPr>
        <p:txBody>
          <a:bodyPr wrap="square" rtlCol="0">
            <a:spAutoFit/>
          </a:bodyPr>
          <a:lstStyle/>
          <a:p>
            <a:r>
              <a:rPr lang="en-US" dirty="0" smtClean="0"/>
              <a:t>S.P. 3 &amp; 4</a:t>
            </a:r>
            <a:endParaRPr lang="en-US" dirty="0"/>
          </a:p>
        </p:txBody>
      </p:sp>
      <p:sp>
        <p:nvSpPr>
          <p:cNvPr id="9" name="TextBox 8"/>
          <p:cNvSpPr txBox="1"/>
          <p:nvPr/>
        </p:nvSpPr>
        <p:spPr>
          <a:xfrm>
            <a:off x="1066800" y="2286000"/>
            <a:ext cx="1600200" cy="369332"/>
          </a:xfrm>
          <a:prstGeom prst="rect">
            <a:avLst/>
          </a:prstGeom>
          <a:solidFill>
            <a:schemeClr val="accent1">
              <a:lumMod val="40000"/>
              <a:lumOff val="60000"/>
            </a:schemeClr>
          </a:solidFill>
          <a:ln>
            <a:solidFill>
              <a:srgbClr val="00B050"/>
            </a:solidFill>
          </a:ln>
        </p:spPr>
        <p:txBody>
          <a:bodyPr wrap="square" rtlCol="0">
            <a:spAutoFit/>
          </a:bodyPr>
          <a:lstStyle/>
          <a:p>
            <a:r>
              <a:rPr lang="en-US" dirty="0" smtClean="0"/>
              <a:t>S.P. 2</a:t>
            </a:r>
            <a:endParaRPr lang="en-US" dirty="0"/>
          </a:p>
        </p:txBody>
      </p:sp>
      <p:sp>
        <p:nvSpPr>
          <p:cNvPr id="10" name="TextBox 9"/>
          <p:cNvSpPr txBox="1"/>
          <p:nvPr/>
        </p:nvSpPr>
        <p:spPr>
          <a:xfrm>
            <a:off x="1066800" y="2971800"/>
            <a:ext cx="1600200" cy="369332"/>
          </a:xfrm>
          <a:prstGeom prst="rect">
            <a:avLst/>
          </a:prstGeom>
          <a:solidFill>
            <a:schemeClr val="accent1">
              <a:lumMod val="40000"/>
              <a:lumOff val="60000"/>
            </a:schemeClr>
          </a:solidFill>
          <a:ln>
            <a:solidFill>
              <a:srgbClr val="00B050"/>
            </a:solidFill>
          </a:ln>
        </p:spPr>
        <p:txBody>
          <a:bodyPr wrap="square" rtlCol="0">
            <a:spAutoFit/>
          </a:bodyPr>
          <a:lstStyle/>
          <a:p>
            <a:r>
              <a:rPr lang="en-US" dirty="0" smtClean="0"/>
              <a:t>S.P. 3 &amp; 4</a:t>
            </a:r>
            <a:endParaRPr lang="en-US" dirty="0"/>
          </a:p>
        </p:txBody>
      </p:sp>
      <p:sp>
        <p:nvSpPr>
          <p:cNvPr id="11" name="TextBox 10"/>
          <p:cNvSpPr txBox="1"/>
          <p:nvPr/>
        </p:nvSpPr>
        <p:spPr>
          <a:xfrm>
            <a:off x="1066800" y="3657600"/>
            <a:ext cx="1600200" cy="369332"/>
          </a:xfrm>
          <a:prstGeom prst="rect">
            <a:avLst/>
          </a:prstGeom>
          <a:solidFill>
            <a:schemeClr val="accent1">
              <a:lumMod val="40000"/>
              <a:lumOff val="60000"/>
            </a:schemeClr>
          </a:solidFill>
          <a:ln>
            <a:solidFill>
              <a:srgbClr val="00B050"/>
            </a:solidFill>
          </a:ln>
        </p:spPr>
        <p:txBody>
          <a:bodyPr wrap="square" rtlCol="0">
            <a:spAutoFit/>
          </a:bodyPr>
          <a:lstStyle/>
          <a:p>
            <a:r>
              <a:rPr lang="en-US" dirty="0" smtClean="0"/>
              <a:t>S.P. 3, 4 &amp; 5</a:t>
            </a:r>
            <a:endParaRPr lang="en-US" dirty="0"/>
          </a:p>
        </p:txBody>
      </p:sp>
      <p:sp>
        <p:nvSpPr>
          <p:cNvPr id="12" name="TextBox 11"/>
          <p:cNvSpPr txBox="1"/>
          <p:nvPr/>
        </p:nvSpPr>
        <p:spPr>
          <a:xfrm>
            <a:off x="1066800" y="4495800"/>
            <a:ext cx="1600200" cy="369332"/>
          </a:xfrm>
          <a:prstGeom prst="rect">
            <a:avLst/>
          </a:prstGeom>
          <a:solidFill>
            <a:schemeClr val="accent1">
              <a:lumMod val="40000"/>
              <a:lumOff val="60000"/>
            </a:schemeClr>
          </a:solidFill>
          <a:ln>
            <a:solidFill>
              <a:srgbClr val="00B050"/>
            </a:solidFill>
          </a:ln>
        </p:spPr>
        <p:txBody>
          <a:bodyPr wrap="square" rtlCol="0">
            <a:spAutoFit/>
          </a:bodyPr>
          <a:lstStyle/>
          <a:p>
            <a:r>
              <a:rPr lang="en-US" dirty="0" smtClean="0"/>
              <a:t>S.P. 3 &amp; 7</a:t>
            </a:r>
            <a:endParaRPr lang="en-US" dirty="0"/>
          </a:p>
        </p:txBody>
      </p:sp>
      <p:sp>
        <p:nvSpPr>
          <p:cNvPr id="13" name="TextBox 12"/>
          <p:cNvSpPr txBox="1"/>
          <p:nvPr/>
        </p:nvSpPr>
        <p:spPr>
          <a:xfrm>
            <a:off x="1295400" y="5410200"/>
            <a:ext cx="7467600" cy="369332"/>
          </a:xfrm>
          <a:prstGeom prst="rect">
            <a:avLst/>
          </a:prstGeom>
          <a:solidFill>
            <a:srgbClr val="FFC000"/>
          </a:solidFill>
        </p:spPr>
        <p:txBody>
          <a:bodyPr wrap="square" rtlCol="0">
            <a:spAutoFit/>
          </a:bodyPr>
          <a:lstStyle/>
          <a:p>
            <a:r>
              <a:rPr lang="en-US" b="1" dirty="0" smtClean="0"/>
              <a:t>Please note:  </a:t>
            </a:r>
            <a:r>
              <a:rPr lang="en-US" dirty="0" smtClean="0"/>
              <a:t>The S. P. are NOT assigned by the College Board.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22400" y="304800"/>
            <a:ext cx="7721600" cy="1143000"/>
          </a:xfrm>
        </p:spPr>
        <p:txBody>
          <a:bodyPr/>
          <a:lstStyle/>
          <a:p>
            <a:r>
              <a:rPr lang="en-US" dirty="0" smtClean="0"/>
              <a:t> </a:t>
            </a:r>
            <a:endParaRPr lang="en-US" dirty="0"/>
          </a:p>
        </p:txBody>
      </p:sp>
      <p:pic>
        <p:nvPicPr>
          <p:cNvPr id="5122" name="Picture 2"/>
          <p:cNvPicPr>
            <a:picLocks noChangeAspect="1" noChangeArrowheads="1"/>
          </p:cNvPicPr>
          <p:nvPr/>
        </p:nvPicPr>
        <p:blipFill>
          <a:blip r:embed="rId2" cstate="print"/>
          <a:srcRect l="9722" t="10185" r="6944" b="21296"/>
          <a:stretch>
            <a:fillRect/>
          </a:stretch>
        </p:blipFill>
        <p:spPr bwMode="auto">
          <a:xfrm>
            <a:off x="1143000" y="228600"/>
            <a:ext cx="7696200" cy="4745990"/>
          </a:xfrm>
          <a:prstGeom prst="rect">
            <a:avLst/>
          </a:prstGeom>
          <a:noFill/>
          <a:ln w="12700" cap="flat" cmpd="sng">
            <a:noFill/>
            <a:prstDash val="solid"/>
            <a:miter lim="800000"/>
            <a:headEnd type="none" w="sm" len="sm"/>
            <a:tailEnd type="none" w="sm" len="sm"/>
          </a:ln>
        </p:spPr>
      </p:pic>
      <p:sp>
        <p:nvSpPr>
          <p:cNvPr id="5" name="Rounded Rectangular Callout 4"/>
          <p:cNvSpPr/>
          <p:nvPr/>
        </p:nvSpPr>
        <p:spPr bwMode="auto">
          <a:xfrm>
            <a:off x="7239000" y="1828800"/>
            <a:ext cx="1524000" cy="533400"/>
          </a:xfrm>
          <a:prstGeom prst="wedgeRoundRectCallout">
            <a:avLst>
              <a:gd name="adj1" fmla="val -59015"/>
              <a:gd name="adj2" fmla="val -169423"/>
              <a:gd name="adj3" fmla="val 16667"/>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solidFill>
                  <a:schemeClr val="tx1"/>
                </a:solidFill>
                <a:latin typeface="Times New Roman"/>
              </a:rPr>
              <a:t>S.P. 3 &amp; 4</a:t>
            </a:r>
            <a:endParaRPr kumimoji="0" lang="en-US" sz="2400" b="0" i="0" u="none" strike="noStrike" cap="none" normalizeH="0" baseline="0" dirty="0" smtClean="0">
              <a:ln>
                <a:noFill/>
              </a:ln>
              <a:solidFill>
                <a:schemeClr val="tx1"/>
              </a:solidFill>
              <a:effectLst/>
              <a:latin typeface="Times New Roman"/>
            </a:endParaRPr>
          </a:p>
        </p:txBody>
      </p:sp>
      <p:sp>
        <p:nvSpPr>
          <p:cNvPr id="6" name="Rounded Rectangular Callout 5"/>
          <p:cNvSpPr/>
          <p:nvPr/>
        </p:nvSpPr>
        <p:spPr bwMode="auto">
          <a:xfrm>
            <a:off x="1219200" y="2667000"/>
            <a:ext cx="1524000" cy="533400"/>
          </a:xfrm>
          <a:prstGeom prst="wedgeRoundRectCallout">
            <a:avLst>
              <a:gd name="adj1" fmla="val 69985"/>
              <a:gd name="adj2" fmla="val -27994"/>
              <a:gd name="adj3" fmla="val 16667"/>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solidFill>
                  <a:schemeClr val="tx1"/>
                </a:solidFill>
                <a:latin typeface="Times New Roman"/>
              </a:rPr>
              <a:t>S.P. 1</a:t>
            </a:r>
            <a:endParaRPr kumimoji="0" lang="en-US" sz="2400" b="0" i="0" u="none" strike="noStrike" cap="none" normalizeH="0" baseline="0" dirty="0" smtClean="0">
              <a:ln>
                <a:noFill/>
              </a:ln>
              <a:solidFill>
                <a:schemeClr val="tx1"/>
              </a:solidFill>
              <a:effectLst/>
              <a:latin typeface="Times New Roman"/>
            </a:endParaRPr>
          </a:p>
        </p:txBody>
      </p:sp>
      <p:sp>
        <p:nvSpPr>
          <p:cNvPr id="8" name="Rounded Rectangular Callout 7"/>
          <p:cNvSpPr/>
          <p:nvPr/>
        </p:nvSpPr>
        <p:spPr bwMode="auto">
          <a:xfrm>
            <a:off x="7239000" y="4114800"/>
            <a:ext cx="1524000" cy="533400"/>
          </a:xfrm>
          <a:prstGeom prst="wedgeRoundRectCallout">
            <a:avLst>
              <a:gd name="adj1" fmla="val -149765"/>
              <a:gd name="adj2" fmla="val -137"/>
              <a:gd name="adj3" fmla="val 16667"/>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solidFill>
                  <a:schemeClr val="tx1"/>
                </a:solidFill>
                <a:latin typeface="Times New Roman"/>
              </a:rPr>
              <a:t>S.P. 2 &amp; 5</a:t>
            </a:r>
            <a:endParaRPr kumimoji="0" lang="en-US" sz="2400" b="0" i="0" u="none" strike="noStrike" cap="none" normalizeH="0" baseline="0" dirty="0" smtClean="0">
              <a:ln>
                <a:noFill/>
              </a:ln>
              <a:solidFill>
                <a:schemeClr val="tx1"/>
              </a:solidFill>
              <a:effectLst/>
              <a:latin typeface="Times New Roman"/>
            </a:endParaRPr>
          </a:p>
        </p:txBody>
      </p:sp>
      <p:sp>
        <p:nvSpPr>
          <p:cNvPr id="9" name="Rounded Rectangular Callout 8"/>
          <p:cNvSpPr/>
          <p:nvPr/>
        </p:nvSpPr>
        <p:spPr bwMode="auto">
          <a:xfrm>
            <a:off x="5791200" y="5562600"/>
            <a:ext cx="1524000" cy="533400"/>
          </a:xfrm>
          <a:prstGeom prst="wedgeRoundRectCallout">
            <a:avLst>
              <a:gd name="adj1" fmla="val -59015"/>
              <a:gd name="adj2" fmla="val -169423"/>
              <a:gd name="adj3" fmla="val 16667"/>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smtClean="0">
                <a:solidFill>
                  <a:schemeClr val="tx1"/>
                </a:solidFill>
                <a:latin typeface="Times New Roman"/>
              </a:rPr>
              <a:t>S.P. 2 &amp; 5</a:t>
            </a:r>
            <a:endParaRPr kumimoji="0" lang="en-US" sz="2400" b="0" i="0" u="none" strike="noStrike" cap="none" normalizeH="0" baseline="0" dirty="0" smtClean="0">
              <a:ln>
                <a:noFill/>
              </a:ln>
              <a:solidFill>
                <a:schemeClr val="tx1"/>
              </a:solidFill>
              <a:effectLst/>
              <a:latin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Free-Response Skills Assessed</a:t>
            </a:r>
          </a:p>
        </p:txBody>
      </p:sp>
      <p:sp>
        <p:nvSpPr>
          <p:cNvPr id="3" name="Content Placeholder 2"/>
          <p:cNvSpPr>
            <a:spLocks noGrp="1"/>
          </p:cNvSpPr>
          <p:nvPr>
            <p:ph idx="1"/>
          </p:nvPr>
        </p:nvSpPr>
        <p:spPr>
          <a:xfrm>
            <a:off x="1066800" y="1771650"/>
            <a:ext cx="7772400" cy="4857750"/>
          </a:xfrm>
        </p:spPr>
        <p:txBody>
          <a:bodyPr/>
          <a:lstStyle/>
          <a:p>
            <a:r>
              <a:rPr lang="en-US" dirty="0" smtClean="0"/>
              <a:t>Experimental </a:t>
            </a:r>
            <a:r>
              <a:rPr lang="en-US" dirty="0"/>
              <a:t>design</a:t>
            </a:r>
          </a:p>
          <a:p>
            <a:r>
              <a:rPr lang="en-US" dirty="0"/>
              <a:t>Quantitative/qualitative translation</a:t>
            </a:r>
          </a:p>
          <a:p>
            <a:r>
              <a:rPr lang="en-US" dirty="0"/>
              <a:t>Analysis of authentic lab data and observations to identify patterns or explain phenomena</a:t>
            </a:r>
          </a:p>
          <a:p>
            <a:r>
              <a:rPr lang="en-US" dirty="0"/>
              <a:t>Creating or analyzing atomic and molecular views to explain observations</a:t>
            </a:r>
          </a:p>
          <a:p>
            <a:r>
              <a:rPr lang="en-US" dirty="0"/>
              <a:t>Following a logical/analytical pathway to solve a problem</a:t>
            </a:r>
          </a:p>
          <a:p>
            <a:endParaRPr lang="en-US" dirty="0"/>
          </a:p>
        </p:txBody>
      </p:sp>
    </p:spTree>
    <p:extLst>
      <p:ext uri="{BB962C8B-B14F-4D97-AF65-F5344CB8AC3E}">
        <p14:creationId xmlns:p14="http://schemas.microsoft.com/office/powerpoint/2010/main" val="2146769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0"/>
            <a:ext cx="7721600" cy="1143000"/>
          </a:xfrm>
        </p:spPr>
        <p:txBody>
          <a:bodyPr/>
          <a:lstStyle/>
          <a:p>
            <a:r>
              <a:rPr lang="en-US" dirty="0" smtClean="0"/>
              <a:t>Note on Sig Figs</a:t>
            </a:r>
            <a:endParaRPr lang="en-US" dirty="0"/>
          </a:p>
        </p:txBody>
      </p:sp>
      <p:sp>
        <p:nvSpPr>
          <p:cNvPr id="3" name="Subtitle 2"/>
          <p:cNvSpPr>
            <a:spLocks noGrp="1"/>
          </p:cNvSpPr>
          <p:nvPr>
            <p:ph type="subTitle" idx="1"/>
          </p:nvPr>
        </p:nvSpPr>
        <p:spPr>
          <a:xfrm>
            <a:off x="1625600" y="1295400"/>
            <a:ext cx="6400800" cy="4362450"/>
          </a:xfrm>
        </p:spPr>
        <p:txBody>
          <a:bodyPr/>
          <a:lstStyle/>
          <a:p>
            <a:r>
              <a:rPr lang="en-US" dirty="0" smtClean="0"/>
              <a:t>Significant figures are generally being addressed in the lab based question.  </a:t>
            </a:r>
          </a:p>
          <a:p>
            <a:endParaRPr lang="en-US" dirty="0" smtClean="0"/>
          </a:p>
          <a:p>
            <a:r>
              <a:rPr lang="en-US" dirty="0" smtClean="0"/>
              <a:t>Questions 1 and 3 did not address significant figures at all.</a:t>
            </a:r>
          </a:p>
          <a:p>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0"/>
            <a:ext cx="7721600" cy="1143000"/>
          </a:xfrm>
        </p:spPr>
        <p:txBody>
          <a:bodyPr/>
          <a:lstStyle/>
          <a:p>
            <a:r>
              <a:rPr lang="en-US" dirty="0" smtClean="0"/>
              <a:t>Note on Sig Figs</a:t>
            </a:r>
            <a:endParaRPr lang="en-US" dirty="0"/>
          </a:p>
        </p:txBody>
      </p:sp>
      <p:sp>
        <p:nvSpPr>
          <p:cNvPr id="3" name="Subtitle 2"/>
          <p:cNvSpPr>
            <a:spLocks noGrp="1"/>
          </p:cNvSpPr>
          <p:nvPr>
            <p:ph type="subTitle" idx="1"/>
          </p:nvPr>
        </p:nvSpPr>
        <p:spPr>
          <a:xfrm>
            <a:off x="1143000" y="1295400"/>
            <a:ext cx="7467600" cy="5181600"/>
          </a:xfrm>
        </p:spPr>
        <p:txBody>
          <a:bodyPr/>
          <a:lstStyle/>
          <a:p>
            <a:pPr algn="l"/>
            <a:r>
              <a:rPr lang="en-US" dirty="0" smtClean="0"/>
              <a:t>Only in part B were sig figs looked at.  The sig figs also had to be perfect.  There was not a +/-1 significant figure grace (when students are asked to do data analysis in the laboratory based question, there is no longer any grace on the sig figs – it must be PERFECT!!!).</a:t>
            </a:r>
          </a:p>
          <a:p>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721600" cy="1143000"/>
          </a:xfrm>
        </p:spPr>
        <p:txBody>
          <a:bodyPr/>
          <a:lstStyle/>
          <a:p>
            <a:r>
              <a:rPr lang="en-US" dirty="0" smtClean="0"/>
              <a:t>Chief Reader’s Comments on Sig Figs and molar mass</a:t>
            </a:r>
            <a:endParaRPr lang="en-US" dirty="0"/>
          </a:p>
        </p:txBody>
      </p:sp>
      <p:sp>
        <p:nvSpPr>
          <p:cNvPr id="3" name="Subtitle 2"/>
          <p:cNvSpPr>
            <a:spLocks noGrp="1"/>
          </p:cNvSpPr>
          <p:nvPr>
            <p:ph type="subTitle" idx="1"/>
          </p:nvPr>
        </p:nvSpPr>
        <p:spPr>
          <a:xfrm>
            <a:off x="990600" y="1752600"/>
            <a:ext cx="7772400" cy="4876800"/>
          </a:xfrm>
        </p:spPr>
        <p:txBody>
          <a:bodyPr/>
          <a:lstStyle/>
          <a:p>
            <a:pPr>
              <a:lnSpc>
                <a:spcPct val="133000"/>
              </a:lnSpc>
              <a:spcBef>
                <a:spcPts val="0"/>
              </a:spcBef>
            </a:pPr>
            <a:r>
              <a:rPr lang="en-US" dirty="0" smtClean="0"/>
              <a:t>Since students were manipulating experimental data, they were held stringently to the proper number of significant figures. Many students did not use the molar masses (or all of the significant figures in the molar masses) provided to them in the periodic table (143 g/mol was common). </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0"/>
            <a:ext cx="7721600" cy="1143000"/>
          </a:xfrm>
        </p:spPr>
        <p:txBody>
          <a:bodyPr/>
          <a:lstStyle/>
          <a:p>
            <a:r>
              <a:rPr lang="en-US" dirty="0" smtClean="0"/>
              <a:t>Note on Sig Figs</a:t>
            </a:r>
            <a:endParaRPr lang="en-US" dirty="0"/>
          </a:p>
        </p:txBody>
      </p:sp>
      <p:sp>
        <p:nvSpPr>
          <p:cNvPr id="3" name="Subtitle 2"/>
          <p:cNvSpPr>
            <a:spLocks noGrp="1"/>
          </p:cNvSpPr>
          <p:nvPr>
            <p:ph type="subTitle" idx="1"/>
          </p:nvPr>
        </p:nvSpPr>
        <p:spPr>
          <a:xfrm>
            <a:off x="1143000" y="1295400"/>
            <a:ext cx="7467600" cy="5181600"/>
          </a:xfrm>
        </p:spPr>
        <p:txBody>
          <a:bodyPr/>
          <a:lstStyle/>
          <a:p>
            <a:pPr algn="l"/>
            <a:r>
              <a:rPr lang="en-US" dirty="0" smtClean="0"/>
              <a:t>Because the 6 M solution was not written as 6.0 M, the significant figures were not addressed.  The students were to recognize that the concentration of HNO</a:t>
            </a:r>
            <a:r>
              <a:rPr lang="en-US" baseline="-25000" dirty="0" smtClean="0"/>
              <a:t>3</a:t>
            </a:r>
            <a:r>
              <a:rPr lang="en-US" dirty="0" smtClean="0"/>
              <a:t> is not critical (</a:t>
            </a:r>
            <a:r>
              <a:rPr lang="en-US" b="1" dirty="0" smtClean="0">
                <a:solidFill>
                  <a:srgbClr val="FF0000"/>
                </a:solidFill>
              </a:rPr>
              <a:t>WHY</a:t>
            </a:r>
            <a:r>
              <a:rPr lang="en-US" dirty="0" smtClean="0"/>
              <a:t>) - therefore sig figs not necessary.</a:t>
            </a:r>
          </a:p>
          <a:p>
            <a:pPr algn="l"/>
            <a:endParaRPr lang="en-US" dirty="0" smtClean="0"/>
          </a:p>
          <a:p>
            <a:pPr algn="l"/>
            <a:r>
              <a:rPr lang="en-US" dirty="0" smtClean="0"/>
              <a:t>Also allows another answer to receive full credit for part (a) (iii).  </a:t>
            </a:r>
            <a:r>
              <a:rPr lang="en-US" smtClean="0"/>
              <a:t>What is it?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Chief Reader Comments </a:t>
            </a:r>
            <a:endParaRPr lang="en-US" dirty="0"/>
          </a:p>
        </p:txBody>
      </p:sp>
      <p:sp>
        <p:nvSpPr>
          <p:cNvPr id="3" name="Subtitle 2"/>
          <p:cNvSpPr>
            <a:spLocks noGrp="1"/>
          </p:cNvSpPr>
          <p:nvPr>
            <p:ph type="subTitle" idx="1"/>
          </p:nvPr>
        </p:nvSpPr>
        <p:spPr>
          <a:xfrm>
            <a:off x="1295400" y="1295400"/>
            <a:ext cx="7162800" cy="4438650"/>
          </a:xfrm>
        </p:spPr>
        <p:txBody>
          <a:bodyPr/>
          <a:lstStyle/>
          <a:p>
            <a:pPr algn="just"/>
            <a:r>
              <a:rPr lang="en-US" sz="4000" dirty="0" smtClean="0"/>
              <a:t>The mean score was 3.51 out of a possible 9 points. Approximately 26 percent of students earned a score of 3 or 4, 14 percent earned no points or did not address the question, and only 1 percent earned the maximum score.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 Grade Distribution Question 2</a:t>
            </a:r>
            <a:endParaRPr lang="en-US" dirty="0"/>
          </a:p>
        </p:txBody>
      </p:sp>
      <p:sp>
        <p:nvSpPr>
          <p:cNvPr id="3" name="Subtitle 2"/>
          <p:cNvSpPr>
            <a:spLocks noGrp="1"/>
          </p:cNvSpPr>
          <p:nvPr>
            <p:ph type="subTitle" idx="1"/>
          </p:nvPr>
        </p:nvSpPr>
        <p:spPr>
          <a:xfrm>
            <a:off x="1600200" y="1905000"/>
            <a:ext cx="6400800" cy="4438650"/>
          </a:xfrm>
        </p:spPr>
        <p:txBody>
          <a:bodyPr/>
          <a:lstStyle/>
          <a:p>
            <a:pPr algn="l"/>
            <a:endParaRPr lang="en-US" dirty="0"/>
          </a:p>
          <a:p>
            <a:pPr algn="l"/>
            <a:endParaRPr lang="en-US" dirty="0"/>
          </a:p>
        </p:txBody>
      </p:sp>
      <p:graphicFrame>
        <p:nvGraphicFramePr>
          <p:cNvPr id="4" name="Chart 3"/>
          <p:cNvGraphicFramePr/>
          <p:nvPr/>
        </p:nvGraphicFramePr>
        <p:xfrm>
          <a:off x="914400" y="1600200"/>
          <a:ext cx="78486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Chief Reader Comments </a:t>
            </a:r>
            <a:endParaRPr lang="en-US" dirty="0"/>
          </a:p>
        </p:txBody>
      </p:sp>
      <p:sp>
        <p:nvSpPr>
          <p:cNvPr id="3" name="Subtitle 2"/>
          <p:cNvSpPr>
            <a:spLocks noGrp="1"/>
          </p:cNvSpPr>
          <p:nvPr>
            <p:ph type="subTitle" idx="1"/>
          </p:nvPr>
        </p:nvSpPr>
        <p:spPr>
          <a:xfrm>
            <a:off x="1295400" y="1295400"/>
            <a:ext cx="7162800" cy="4438650"/>
          </a:xfrm>
        </p:spPr>
        <p:txBody>
          <a:bodyPr/>
          <a:lstStyle/>
          <a:p>
            <a:pPr algn="just"/>
            <a:r>
              <a:rPr lang="en-US" dirty="0" smtClean="0"/>
              <a:t>Students generally answered all parts of the question, with most of the points being earned in part (a)(</a:t>
            </a:r>
            <a:r>
              <a:rPr lang="en-US" dirty="0" err="1" smtClean="0"/>
              <a:t>i</a:t>
            </a:r>
            <a:r>
              <a:rPr lang="en-US" dirty="0" smtClean="0"/>
              <a:t>) for correctly calculating the volume of concentrated HNO</a:t>
            </a:r>
            <a:r>
              <a:rPr lang="en-US" b="1" baseline="-25000" dirty="0" smtClean="0"/>
              <a:t>3</a:t>
            </a:r>
            <a:r>
              <a:rPr lang="en-US" dirty="0" smtClean="0"/>
              <a:t> needed to prepare 50 </a:t>
            </a:r>
            <a:r>
              <a:rPr lang="en-US" dirty="0" err="1" smtClean="0"/>
              <a:t>mL</a:t>
            </a:r>
            <a:r>
              <a:rPr lang="en-US" dirty="0" smtClean="0"/>
              <a:t> of a 6 M HNO</a:t>
            </a:r>
            <a:r>
              <a:rPr lang="en-US" b="1" baseline="-25000" dirty="0" smtClean="0"/>
              <a:t>3</a:t>
            </a:r>
            <a:r>
              <a:rPr lang="en-US" dirty="0" smtClean="0"/>
              <a:t> solution and in part (c) for recognizing that the mass percent of Ag in the alloy was based on the mass of the alloy.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Chief Reader Comments </a:t>
            </a:r>
            <a:endParaRPr lang="en-US" dirty="0"/>
          </a:p>
        </p:txBody>
      </p:sp>
      <p:sp>
        <p:nvSpPr>
          <p:cNvPr id="3" name="Subtitle 2"/>
          <p:cNvSpPr>
            <a:spLocks noGrp="1"/>
          </p:cNvSpPr>
          <p:nvPr>
            <p:ph type="subTitle" idx="1"/>
          </p:nvPr>
        </p:nvSpPr>
        <p:spPr>
          <a:xfrm>
            <a:off x="1295400" y="1295400"/>
            <a:ext cx="7162800" cy="4438650"/>
          </a:xfrm>
        </p:spPr>
        <p:txBody>
          <a:bodyPr/>
          <a:lstStyle/>
          <a:p>
            <a:pPr algn="just"/>
            <a:r>
              <a:rPr lang="en-US" sz="4000" dirty="0" smtClean="0"/>
              <a:t>Students had a difficult time expressing themselves in parts (a)(ii) through (a)(iv) and determining the correct mass for the dried </a:t>
            </a:r>
            <a:r>
              <a:rPr lang="en-US" sz="4000" dirty="0" err="1" smtClean="0"/>
              <a:t>AgCl</a:t>
            </a:r>
            <a:r>
              <a:rPr lang="en-US" sz="4000" dirty="0" smtClean="0"/>
              <a:t> precipitate in part (b). </a:t>
            </a:r>
          </a:p>
          <a:p>
            <a:pPr algn="just"/>
            <a:endParaRPr lang="en-US" sz="40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Chief Reader Comments </a:t>
            </a:r>
            <a:endParaRPr lang="en-US" dirty="0"/>
          </a:p>
        </p:txBody>
      </p:sp>
      <p:sp>
        <p:nvSpPr>
          <p:cNvPr id="3" name="Subtitle 2"/>
          <p:cNvSpPr>
            <a:spLocks noGrp="1"/>
          </p:cNvSpPr>
          <p:nvPr>
            <p:ph type="subTitle" idx="1"/>
          </p:nvPr>
        </p:nvSpPr>
        <p:spPr>
          <a:xfrm>
            <a:off x="1295400" y="1295400"/>
            <a:ext cx="7162800" cy="4438650"/>
          </a:xfrm>
        </p:spPr>
        <p:txBody>
          <a:bodyPr/>
          <a:lstStyle/>
          <a:p>
            <a:pPr algn="just"/>
            <a:r>
              <a:rPr lang="en-US" sz="4000" dirty="0" smtClean="0"/>
              <a:t> </a:t>
            </a:r>
          </a:p>
        </p:txBody>
      </p:sp>
      <p:sp>
        <p:nvSpPr>
          <p:cNvPr id="4" name="TextBox 3"/>
          <p:cNvSpPr txBox="1"/>
          <p:nvPr/>
        </p:nvSpPr>
        <p:spPr>
          <a:xfrm>
            <a:off x="1219200" y="1219200"/>
            <a:ext cx="7620000" cy="5355312"/>
          </a:xfrm>
          <a:prstGeom prst="rect">
            <a:avLst/>
          </a:prstGeom>
          <a:noFill/>
        </p:spPr>
        <p:txBody>
          <a:bodyPr wrap="square" rtlCol="0">
            <a:spAutoFit/>
          </a:bodyPr>
          <a:lstStyle/>
          <a:p>
            <a:r>
              <a:rPr lang="en-US" dirty="0" smtClean="0"/>
              <a:t>Part a (ii) Briefly list the steps of an appropriate and safe procedure for preparing the 50. </a:t>
            </a:r>
            <a:r>
              <a:rPr lang="en-US" dirty="0" err="1" smtClean="0"/>
              <a:t>mL</a:t>
            </a:r>
            <a:r>
              <a:rPr lang="en-US" dirty="0" smtClean="0"/>
              <a:t> of 6 M HNO</a:t>
            </a:r>
            <a:r>
              <a:rPr lang="en-US" baseline="-25000" dirty="0" smtClean="0"/>
              <a:t>3</a:t>
            </a:r>
            <a:r>
              <a:rPr lang="en-US" dirty="0" smtClean="0"/>
              <a:t>. Only materials selected from those provided to the student (listed above) may be used. </a:t>
            </a:r>
          </a:p>
          <a:p>
            <a:endParaRPr lang="en-US" dirty="0" smtClean="0"/>
          </a:p>
          <a:p>
            <a:r>
              <a:rPr lang="en-US" dirty="0" smtClean="0"/>
              <a:t>ANSWER: Wear safety goggles and rubber gloves. Then measure 19 </a:t>
            </a:r>
            <a:r>
              <a:rPr lang="en-US" dirty="0" err="1" smtClean="0"/>
              <a:t>mL</a:t>
            </a:r>
            <a:r>
              <a:rPr lang="en-US" dirty="0" smtClean="0"/>
              <a:t> of 16M HNO</a:t>
            </a:r>
            <a:r>
              <a:rPr lang="en-US" baseline="-25000" dirty="0" smtClean="0"/>
              <a:t>3</a:t>
            </a:r>
            <a:r>
              <a:rPr lang="en-US" dirty="0" smtClean="0"/>
              <a:t> using a 100 </a:t>
            </a:r>
            <a:r>
              <a:rPr lang="en-US" dirty="0" err="1" smtClean="0"/>
              <a:t>mL</a:t>
            </a:r>
            <a:r>
              <a:rPr lang="en-US" dirty="0" smtClean="0"/>
              <a:t> graduated cylinder. Measure 31 </a:t>
            </a:r>
            <a:r>
              <a:rPr lang="en-US" dirty="0" err="1" smtClean="0"/>
              <a:t>mL</a:t>
            </a:r>
            <a:r>
              <a:rPr lang="en-US" dirty="0" smtClean="0"/>
              <a:t> of distilled H</a:t>
            </a:r>
            <a:r>
              <a:rPr lang="en-US" baseline="-25000" dirty="0" smtClean="0"/>
              <a:t>2</a:t>
            </a:r>
            <a:r>
              <a:rPr lang="en-US" dirty="0" smtClean="0"/>
              <a:t>O using a 100 </a:t>
            </a:r>
            <a:r>
              <a:rPr lang="en-US" dirty="0" err="1" smtClean="0"/>
              <a:t>mL</a:t>
            </a:r>
            <a:r>
              <a:rPr lang="en-US" dirty="0" smtClean="0"/>
              <a:t> graduated cylinder. Transfer the water to a 100 </a:t>
            </a:r>
            <a:r>
              <a:rPr lang="en-US" dirty="0" err="1" smtClean="0"/>
              <a:t>mL</a:t>
            </a:r>
            <a:r>
              <a:rPr lang="en-US" dirty="0" smtClean="0"/>
              <a:t> beaker. Add the acid to the water with stirring. 	</a:t>
            </a:r>
          </a:p>
          <a:p>
            <a:endParaRPr lang="en-US" dirty="0" smtClean="0"/>
          </a:p>
          <a:p>
            <a:r>
              <a:rPr lang="en-US" dirty="0" smtClean="0"/>
              <a:t>1 point is earned for properly measuring the volume of 16M HNO</a:t>
            </a:r>
            <a:r>
              <a:rPr lang="en-US" baseline="-25000" dirty="0" smtClean="0"/>
              <a:t>3</a:t>
            </a:r>
            <a:r>
              <a:rPr lang="en-US" dirty="0" smtClean="0"/>
              <a:t> and preparing a 6 M HNO</a:t>
            </a:r>
            <a:r>
              <a:rPr lang="en-US" baseline="-25000" dirty="0" smtClean="0"/>
              <a:t>3</a:t>
            </a:r>
            <a:r>
              <a:rPr lang="en-US" dirty="0" smtClean="0"/>
              <a:t> acid solution. </a:t>
            </a:r>
          </a:p>
          <a:p>
            <a:r>
              <a:rPr lang="en-US" dirty="0" smtClean="0"/>
              <a:t>1 point is earned for wearing protective gear and for adding acid to water. 	</a:t>
            </a:r>
          </a:p>
          <a:p>
            <a:endParaRPr lang="en-US" dirty="0" smtClean="0"/>
          </a:p>
          <a:p>
            <a:r>
              <a:rPr lang="en-US" dirty="0" smtClean="0"/>
              <a:t>CRC: The second point students could earn was based on addressing the safety precautions needed to carry out the dilution. Most students listed “put on safety goggles and rubber gloves” on the first line of their response but often incorrectly “poured water into acid.” A variation of this error occurred when students neglected to specify the order of mixing, such as “pour the acid and water into the beaker for mixing.”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dirty="0" smtClean="0"/>
              <a:t>Question Three</a:t>
            </a:r>
            <a:endParaRPr lang="en-US" sz="6000" b="1"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b="1" dirty="0" smtClean="0"/>
              <a:t>The </a:t>
            </a:r>
            <a:r>
              <a:rPr lang="en-US" b="1" dirty="0" smtClean="0"/>
              <a:t>2011 STATS</a:t>
            </a:r>
            <a:endParaRPr lang="en-US" b="1" dirty="0"/>
          </a:p>
        </p:txBody>
      </p:sp>
      <p:sp>
        <p:nvSpPr>
          <p:cNvPr id="3" name="Subtitle 2"/>
          <p:cNvSpPr>
            <a:spLocks noGrp="1"/>
          </p:cNvSpPr>
          <p:nvPr>
            <p:ph type="subTitle" idx="1"/>
          </p:nvPr>
        </p:nvSpPr>
        <p:spPr>
          <a:xfrm>
            <a:off x="1625600" y="1219200"/>
            <a:ext cx="6400800" cy="4438650"/>
          </a:xfrm>
        </p:spPr>
        <p:txBody>
          <a:bodyPr/>
          <a:lstStyle/>
          <a:p>
            <a:pPr algn="l"/>
            <a:r>
              <a:rPr lang="en-US" dirty="0" smtClean="0"/>
              <a:t>Number of students: 122,651</a:t>
            </a:r>
          </a:p>
          <a:p>
            <a:pPr algn="l"/>
            <a:r>
              <a:rPr lang="en-US" dirty="0" smtClean="0"/>
              <a:t>Number receiving a qualifying score: 67,418 (55.0%)</a:t>
            </a:r>
          </a:p>
          <a:p>
            <a:pPr algn="l"/>
            <a:r>
              <a:rPr lang="en-US" dirty="0" smtClean="0"/>
              <a:t>Score of 5: 17.0%</a:t>
            </a:r>
          </a:p>
          <a:p>
            <a:pPr algn="l"/>
            <a:r>
              <a:rPr lang="en-US" dirty="0" smtClean="0"/>
              <a:t>Score of 4: 18.4%</a:t>
            </a:r>
          </a:p>
          <a:p>
            <a:pPr algn="l"/>
            <a:r>
              <a:rPr lang="en-US" dirty="0" smtClean="0"/>
              <a:t>Score of 3: 19.5%</a:t>
            </a:r>
          </a:p>
          <a:p>
            <a:pPr algn="l"/>
            <a:r>
              <a:rPr lang="en-US" dirty="0" smtClean="0"/>
              <a:t>Score of 2: 14.6%</a:t>
            </a:r>
          </a:p>
          <a:p>
            <a:pPr algn="l"/>
            <a:r>
              <a:rPr lang="en-US" dirty="0" smtClean="0"/>
              <a:t>Score of 1: 30.4%</a:t>
            </a:r>
          </a:p>
          <a:p>
            <a:pPr algn="l"/>
            <a:endParaRPr lang="en-US" dirty="0"/>
          </a:p>
          <a:p>
            <a:pPr algn="l"/>
            <a:endParaRPr lang="en-US"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22400" y="533400"/>
            <a:ext cx="7721600" cy="1143000"/>
          </a:xfrm>
        </p:spPr>
        <p:txBody>
          <a:bodyPr/>
          <a:lstStyle/>
          <a:p>
            <a:r>
              <a:rPr lang="en-US" dirty="0" smtClean="0"/>
              <a:t> </a:t>
            </a:r>
            <a:endParaRPr lang="en-US" dirty="0"/>
          </a:p>
        </p:txBody>
      </p:sp>
      <p:sp>
        <p:nvSpPr>
          <p:cNvPr id="3" name="Subtitle 2"/>
          <p:cNvSpPr>
            <a:spLocks noGrp="1"/>
          </p:cNvSpPr>
          <p:nvPr>
            <p:ph type="subTitle" idx="4294967295"/>
          </p:nvPr>
        </p:nvSpPr>
        <p:spPr>
          <a:xfrm>
            <a:off x="2743200" y="2057400"/>
            <a:ext cx="6400800" cy="4438650"/>
          </a:xfrm>
        </p:spPr>
        <p:txBody>
          <a:bodyPr/>
          <a:lstStyle/>
          <a:p>
            <a:pPr algn="l"/>
            <a:endParaRPr lang="en-US" dirty="0"/>
          </a:p>
          <a:p>
            <a:pPr algn="l"/>
            <a:endParaRPr lang="en-US" dirty="0"/>
          </a:p>
        </p:txBody>
      </p:sp>
      <p:pic>
        <p:nvPicPr>
          <p:cNvPr id="1026" name="Picture 2"/>
          <p:cNvPicPr>
            <a:picLocks noChangeAspect="1" noChangeArrowheads="1"/>
          </p:cNvPicPr>
          <p:nvPr/>
        </p:nvPicPr>
        <p:blipFill>
          <a:blip r:embed="rId2" cstate="print"/>
          <a:srcRect l="21250" t="12000" r="20625" b="52000"/>
          <a:stretch>
            <a:fillRect/>
          </a:stretch>
        </p:blipFill>
        <p:spPr bwMode="auto">
          <a:xfrm>
            <a:off x="1040130" y="1905000"/>
            <a:ext cx="7874000" cy="3048000"/>
          </a:xfrm>
          <a:prstGeom prst="rect">
            <a:avLst/>
          </a:prstGeom>
          <a:noFill/>
          <a:ln w="9525">
            <a:noFill/>
            <a:miter lim="800000"/>
            <a:headEnd/>
            <a:tailEnd/>
          </a:ln>
        </p:spPr>
      </p:pic>
      <p:sp>
        <p:nvSpPr>
          <p:cNvPr id="5" name="TextBox 4"/>
          <p:cNvSpPr txBox="1"/>
          <p:nvPr/>
        </p:nvSpPr>
        <p:spPr>
          <a:xfrm>
            <a:off x="1524000" y="457200"/>
            <a:ext cx="7315200" cy="769441"/>
          </a:xfrm>
          <a:prstGeom prst="rect">
            <a:avLst/>
          </a:prstGeom>
          <a:noFill/>
        </p:spPr>
        <p:txBody>
          <a:bodyPr wrap="square" rtlCol="0">
            <a:spAutoFit/>
          </a:bodyPr>
          <a:lstStyle/>
          <a:p>
            <a:r>
              <a:rPr lang="en-US" sz="4400" b="1" dirty="0" smtClean="0"/>
              <a:t>Question Three – First part</a:t>
            </a:r>
            <a:endParaRPr lang="en-US" sz="44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22400" y="533400"/>
            <a:ext cx="7721600" cy="1143000"/>
          </a:xfrm>
        </p:spPr>
        <p:txBody>
          <a:bodyPr/>
          <a:lstStyle/>
          <a:p>
            <a:r>
              <a:rPr lang="en-US" dirty="0" smtClean="0"/>
              <a:t> </a:t>
            </a:r>
            <a:endParaRPr lang="en-US" dirty="0"/>
          </a:p>
        </p:txBody>
      </p:sp>
      <p:sp>
        <p:nvSpPr>
          <p:cNvPr id="3" name="Subtitle 2"/>
          <p:cNvSpPr>
            <a:spLocks noGrp="1"/>
          </p:cNvSpPr>
          <p:nvPr>
            <p:ph type="subTitle" idx="4294967295"/>
          </p:nvPr>
        </p:nvSpPr>
        <p:spPr>
          <a:xfrm>
            <a:off x="2743200" y="2057400"/>
            <a:ext cx="6400800" cy="4438650"/>
          </a:xfrm>
        </p:spPr>
        <p:txBody>
          <a:bodyPr/>
          <a:lstStyle/>
          <a:p>
            <a:pPr algn="l"/>
            <a:endParaRPr lang="en-US" dirty="0"/>
          </a:p>
          <a:p>
            <a:pPr algn="l"/>
            <a:endParaRPr lang="en-US" dirty="0"/>
          </a:p>
        </p:txBody>
      </p:sp>
      <p:pic>
        <p:nvPicPr>
          <p:cNvPr id="1026" name="Picture 2"/>
          <p:cNvPicPr>
            <a:picLocks noChangeAspect="1" noChangeArrowheads="1"/>
          </p:cNvPicPr>
          <p:nvPr/>
        </p:nvPicPr>
        <p:blipFill>
          <a:blip r:embed="rId2" cstate="print"/>
          <a:srcRect l="21250" t="12000" r="20625" b="52000"/>
          <a:stretch>
            <a:fillRect/>
          </a:stretch>
        </p:blipFill>
        <p:spPr bwMode="auto">
          <a:xfrm>
            <a:off x="1040130" y="1905000"/>
            <a:ext cx="7874000" cy="3048000"/>
          </a:xfrm>
          <a:prstGeom prst="rect">
            <a:avLst/>
          </a:prstGeom>
          <a:noFill/>
          <a:ln w="9525">
            <a:noFill/>
            <a:miter lim="800000"/>
            <a:headEnd/>
            <a:tailEnd/>
          </a:ln>
        </p:spPr>
      </p:pic>
      <p:sp>
        <p:nvSpPr>
          <p:cNvPr id="5" name="TextBox 4"/>
          <p:cNvSpPr txBox="1"/>
          <p:nvPr/>
        </p:nvSpPr>
        <p:spPr>
          <a:xfrm>
            <a:off x="1524000" y="457200"/>
            <a:ext cx="7315200" cy="769441"/>
          </a:xfrm>
          <a:prstGeom prst="rect">
            <a:avLst/>
          </a:prstGeom>
          <a:noFill/>
        </p:spPr>
        <p:txBody>
          <a:bodyPr wrap="square" rtlCol="0">
            <a:spAutoFit/>
          </a:bodyPr>
          <a:lstStyle/>
          <a:p>
            <a:r>
              <a:rPr lang="en-US" sz="4400" b="1" dirty="0" smtClean="0"/>
              <a:t>Question Three – First part</a:t>
            </a:r>
            <a:endParaRPr lang="en-US" sz="4400" b="1" dirty="0"/>
          </a:p>
        </p:txBody>
      </p:sp>
      <p:sp>
        <p:nvSpPr>
          <p:cNvPr id="6" name="AutoShape 3"/>
          <p:cNvSpPr>
            <a:spLocks noChangeArrowheads="1"/>
          </p:cNvSpPr>
          <p:nvPr/>
        </p:nvSpPr>
        <p:spPr bwMode="auto">
          <a:xfrm>
            <a:off x="5943600" y="5410200"/>
            <a:ext cx="2590800" cy="838200"/>
          </a:xfrm>
          <a:prstGeom prst="wedgeRoundRectCallout">
            <a:avLst>
              <a:gd name="adj1" fmla="val -122563"/>
              <a:gd name="adj2" fmla="val -256287"/>
              <a:gd name="adj3" fmla="val 16667"/>
            </a:avLst>
          </a:prstGeom>
          <a:solidFill>
            <a:srgbClr val="92D050"/>
          </a:solidFill>
          <a:ln w="25400">
            <a:solidFill>
              <a:srgbClr val="000000"/>
            </a:solidFill>
            <a:miter lim="800000"/>
            <a:headEnd/>
            <a:tailEnd/>
          </a:ln>
        </p:spPr>
        <p:txBody>
          <a:bodyPr/>
          <a:lstStyle/>
          <a:p>
            <a:r>
              <a:rPr lang="en-US" b="1" dirty="0"/>
              <a:t>Entry Point for this question</a:t>
            </a:r>
            <a:r>
              <a:rPr lang="en-US" b="1" dirty="0" smtClean="0"/>
              <a:t>. (1 point)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22400" y="304800"/>
            <a:ext cx="7721600" cy="1143000"/>
          </a:xfrm>
        </p:spPr>
        <p:txBody>
          <a:bodyPr/>
          <a:lstStyle/>
          <a:p>
            <a:r>
              <a:rPr lang="en-US" dirty="0" smtClean="0"/>
              <a:t> </a:t>
            </a:r>
            <a:endParaRPr lang="en-US" dirty="0"/>
          </a:p>
        </p:txBody>
      </p:sp>
      <p:sp>
        <p:nvSpPr>
          <p:cNvPr id="3" name="Subtitle 2"/>
          <p:cNvSpPr>
            <a:spLocks noGrp="1"/>
          </p:cNvSpPr>
          <p:nvPr>
            <p:ph type="subTitle" idx="4294967295"/>
          </p:nvPr>
        </p:nvSpPr>
        <p:spPr>
          <a:xfrm>
            <a:off x="2743200" y="1905000"/>
            <a:ext cx="6400800" cy="4438650"/>
          </a:xfrm>
        </p:spPr>
        <p:txBody>
          <a:bodyPr/>
          <a:lstStyle/>
          <a:p>
            <a:pPr algn="l"/>
            <a:endParaRPr lang="en-US" dirty="0"/>
          </a:p>
          <a:p>
            <a:pPr algn="l"/>
            <a:endParaRPr lang="en-US" dirty="0"/>
          </a:p>
        </p:txBody>
      </p:sp>
      <p:pic>
        <p:nvPicPr>
          <p:cNvPr id="2050" name="Picture 2"/>
          <p:cNvPicPr>
            <a:picLocks noChangeAspect="1" noChangeArrowheads="1"/>
          </p:cNvPicPr>
          <p:nvPr/>
        </p:nvPicPr>
        <p:blipFill>
          <a:blip r:embed="rId2" cstate="print"/>
          <a:srcRect l="20625" t="13000" r="18750" b="32000"/>
          <a:stretch>
            <a:fillRect/>
          </a:stretch>
        </p:blipFill>
        <p:spPr bwMode="auto">
          <a:xfrm>
            <a:off x="990600" y="2133600"/>
            <a:ext cx="7928956" cy="4495800"/>
          </a:xfrm>
          <a:prstGeom prst="rect">
            <a:avLst/>
          </a:prstGeom>
          <a:noFill/>
          <a:ln w="9525">
            <a:noFill/>
            <a:miter lim="800000"/>
            <a:headEnd/>
            <a:tailEnd/>
          </a:ln>
        </p:spPr>
      </p:pic>
      <p:sp>
        <p:nvSpPr>
          <p:cNvPr id="5" name="TextBox 4"/>
          <p:cNvSpPr txBox="1"/>
          <p:nvPr/>
        </p:nvSpPr>
        <p:spPr>
          <a:xfrm>
            <a:off x="1219200" y="457200"/>
            <a:ext cx="7315200" cy="769441"/>
          </a:xfrm>
          <a:prstGeom prst="rect">
            <a:avLst/>
          </a:prstGeom>
          <a:noFill/>
        </p:spPr>
        <p:txBody>
          <a:bodyPr wrap="square" rtlCol="0">
            <a:spAutoFit/>
          </a:bodyPr>
          <a:lstStyle/>
          <a:p>
            <a:r>
              <a:rPr lang="en-US" sz="4400" b="1" dirty="0" smtClean="0"/>
              <a:t>Question Three – Second part</a:t>
            </a:r>
            <a:endParaRPr lang="en-US" sz="44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22400" y="304800"/>
            <a:ext cx="7721600" cy="1143000"/>
          </a:xfrm>
        </p:spPr>
        <p:txBody>
          <a:bodyPr/>
          <a:lstStyle/>
          <a:p>
            <a:r>
              <a:rPr lang="en-US" dirty="0" smtClean="0"/>
              <a:t> </a:t>
            </a:r>
            <a:endParaRPr lang="en-US" dirty="0"/>
          </a:p>
        </p:txBody>
      </p:sp>
      <p:sp>
        <p:nvSpPr>
          <p:cNvPr id="3" name="Subtitle 2"/>
          <p:cNvSpPr>
            <a:spLocks noGrp="1"/>
          </p:cNvSpPr>
          <p:nvPr>
            <p:ph type="subTitle" idx="4294967295"/>
          </p:nvPr>
        </p:nvSpPr>
        <p:spPr>
          <a:xfrm>
            <a:off x="2743200" y="1905000"/>
            <a:ext cx="6400800" cy="4438650"/>
          </a:xfrm>
        </p:spPr>
        <p:txBody>
          <a:bodyPr/>
          <a:lstStyle/>
          <a:p>
            <a:pPr algn="l"/>
            <a:endParaRPr lang="en-US" dirty="0"/>
          </a:p>
          <a:p>
            <a:pPr algn="l"/>
            <a:endParaRPr lang="en-US" dirty="0"/>
          </a:p>
        </p:txBody>
      </p:sp>
      <p:pic>
        <p:nvPicPr>
          <p:cNvPr id="2050" name="Picture 2"/>
          <p:cNvPicPr>
            <a:picLocks noChangeAspect="1" noChangeArrowheads="1"/>
          </p:cNvPicPr>
          <p:nvPr/>
        </p:nvPicPr>
        <p:blipFill>
          <a:blip r:embed="rId2" cstate="print"/>
          <a:srcRect l="20625" t="13000" r="18750" b="32000"/>
          <a:stretch>
            <a:fillRect/>
          </a:stretch>
        </p:blipFill>
        <p:spPr bwMode="auto">
          <a:xfrm>
            <a:off x="990600" y="2133600"/>
            <a:ext cx="7928956" cy="4495800"/>
          </a:xfrm>
          <a:prstGeom prst="rect">
            <a:avLst/>
          </a:prstGeom>
          <a:noFill/>
          <a:ln w="9525">
            <a:noFill/>
            <a:miter lim="800000"/>
            <a:headEnd/>
            <a:tailEnd/>
          </a:ln>
        </p:spPr>
      </p:pic>
      <p:sp>
        <p:nvSpPr>
          <p:cNvPr id="5" name="TextBox 4"/>
          <p:cNvSpPr txBox="1"/>
          <p:nvPr/>
        </p:nvSpPr>
        <p:spPr>
          <a:xfrm>
            <a:off x="1219200" y="457200"/>
            <a:ext cx="7315200" cy="769441"/>
          </a:xfrm>
          <a:prstGeom prst="rect">
            <a:avLst/>
          </a:prstGeom>
          <a:noFill/>
        </p:spPr>
        <p:txBody>
          <a:bodyPr wrap="square" rtlCol="0">
            <a:spAutoFit/>
          </a:bodyPr>
          <a:lstStyle/>
          <a:p>
            <a:r>
              <a:rPr lang="en-US" sz="4400" b="1" dirty="0" smtClean="0"/>
              <a:t>Question Three – Second part</a:t>
            </a:r>
            <a:endParaRPr lang="en-US" sz="4400" b="1" dirty="0"/>
          </a:p>
        </p:txBody>
      </p:sp>
      <p:sp>
        <p:nvSpPr>
          <p:cNvPr id="6" name="AutoShape 3"/>
          <p:cNvSpPr>
            <a:spLocks noChangeArrowheads="1"/>
          </p:cNvSpPr>
          <p:nvPr/>
        </p:nvSpPr>
        <p:spPr bwMode="auto">
          <a:xfrm>
            <a:off x="3657600" y="1143000"/>
            <a:ext cx="2590800" cy="838200"/>
          </a:xfrm>
          <a:prstGeom prst="wedgeRoundRectCallout">
            <a:avLst>
              <a:gd name="adj1" fmla="val -116513"/>
              <a:gd name="adj2" fmla="val 287609"/>
              <a:gd name="adj3" fmla="val 16667"/>
            </a:avLst>
          </a:prstGeom>
          <a:solidFill>
            <a:srgbClr val="92D050"/>
          </a:solidFill>
          <a:ln w="25400">
            <a:solidFill>
              <a:srgbClr val="000000"/>
            </a:solidFill>
            <a:miter lim="800000"/>
            <a:headEnd/>
            <a:tailEnd/>
          </a:ln>
        </p:spPr>
        <p:txBody>
          <a:bodyPr/>
          <a:lstStyle/>
          <a:p>
            <a:r>
              <a:rPr lang="en-US" b="1" dirty="0"/>
              <a:t>Entry Point for this question</a:t>
            </a:r>
            <a:r>
              <a:rPr lang="en-US" b="1" dirty="0" smtClean="0"/>
              <a:t>. (1 point)</a:t>
            </a:r>
            <a:endParaRPr lang="en-US" dirty="0"/>
          </a:p>
        </p:txBody>
      </p:sp>
      <p:sp>
        <p:nvSpPr>
          <p:cNvPr id="7" name="AutoShape 3"/>
          <p:cNvSpPr>
            <a:spLocks noChangeArrowheads="1"/>
          </p:cNvSpPr>
          <p:nvPr/>
        </p:nvSpPr>
        <p:spPr bwMode="auto">
          <a:xfrm>
            <a:off x="6248400" y="3962400"/>
            <a:ext cx="2590800" cy="838200"/>
          </a:xfrm>
          <a:prstGeom prst="wedgeRoundRectCallout">
            <a:avLst>
              <a:gd name="adj1" fmla="val -90294"/>
              <a:gd name="adj2" fmla="val 24233"/>
              <a:gd name="adj3" fmla="val 16667"/>
            </a:avLst>
          </a:prstGeom>
          <a:solidFill>
            <a:srgbClr val="92D050"/>
          </a:solidFill>
          <a:ln w="25400">
            <a:solidFill>
              <a:srgbClr val="000000"/>
            </a:solidFill>
            <a:miter lim="800000"/>
            <a:headEnd/>
            <a:tailEnd/>
          </a:ln>
        </p:spPr>
        <p:txBody>
          <a:bodyPr/>
          <a:lstStyle/>
          <a:p>
            <a:r>
              <a:rPr lang="en-US" b="1" dirty="0"/>
              <a:t>Entry Point for this question</a:t>
            </a:r>
            <a:r>
              <a:rPr lang="en-US" b="1" dirty="0" smtClean="0"/>
              <a:t>. (1 point)</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22400" y="304800"/>
            <a:ext cx="7721600" cy="1143000"/>
          </a:xfrm>
        </p:spPr>
        <p:txBody>
          <a:bodyPr/>
          <a:lstStyle/>
          <a:p>
            <a:r>
              <a:rPr lang="en-US" dirty="0" smtClean="0"/>
              <a:t> </a:t>
            </a:r>
            <a:endParaRPr lang="en-US" dirty="0"/>
          </a:p>
        </p:txBody>
      </p:sp>
      <p:sp>
        <p:nvSpPr>
          <p:cNvPr id="3" name="Subtitle 2"/>
          <p:cNvSpPr>
            <a:spLocks noGrp="1"/>
          </p:cNvSpPr>
          <p:nvPr>
            <p:ph type="subTitle" idx="4294967295"/>
          </p:nvPr>
        </p:nvSpPr>
        <p:spPr>
          <a:xfrm>
            <a:off x="2743200" y="1905000"/>
            <a:ext cx="6400800" cy="4438650"/>
          </a:xfrm>
        </p:spPr>
        <p:txBody>
          <a:bodyPr/>
          <a:lstStyle/>
          <a:p>
            <a:pPr algn="l"/>
            <a:endParaRPr lang="en-US" dirty="0"/>
          </a:p>
          <a:p>
            <a:pPr algn="l"/>
            <a:endParaRPr lang="en-US" dirty="0"/>
          </a:p>
        </p:txBody>
      </p:sp>
      <p:pic>
        <p:nvPicPr>
          <p:cNvPr id="2050" name="Picture 2"/>
          <p:cNvPicPr>
            <a:picLocks noChangeAspect="1" noChangeArrowheads="1"/>
          </p:cNvPicPr>
          <p:nvPr/>
        </p:nvPicPr>
        <p:blipFill>
          <a:blip r:embed="rId2" cstate="print"/>
          <a:srcRect l="22955" t="57746" r="18750" b="32000"/>
          <a:stretch>
            <a:fillRect/>
          </a:stretch>
        </p:blipFill>
        <p:spPr bwMode="auto">
          <a:xfrm>
            <a:off x="602295" y="1524000"/>
            <a:ext cx="8317261" cy="914400"/>
          </a:xfrm>
          <a:prstGeom prst="rect">
            <a:avLst/>
          </a:prstGeom>
          <a:noFill/>
          <a:ln w="9525">
            <a:noFill/>
            <a:miter lim="800000"/>
            <a:headEnd/>
            <a:tailEnd/>
          </a:ln>
        </p:spPr>
      </p:pic>
      <p:sp>
        <p:nvSpPr>
          <p:cNvPr id="5" name="TextBox 4"/>
          <p:cNvSpPr txBox="1"/>
          <p:nvPr/>
        </p:nvSpPr>
        <p:spPr>
          <a:xfrm>
            <a:off x="1219200" y="457200"/>
            <a:ext cx="7315200" cy="769441"/>
          </a:xfrm>
          <a:prstGeom prst="rect">
            <a:avLst/>
          </a:prstGeom>
          <a:noFill/>
        </p:spPr>
        <p:txBody>
          <a:bodyPr wrap="square" rtlCol="0">
            <a:spAutoFit/>
          </a:bodyPr>
          <a:lstStyle/>
          <a:p>
            <a:r>
              <a:rPr lang="en-US" sz="4400" b="1" dirty="0" smtClean="0"/>
              <a:t>Question Three – Second part</a:t>
            </a:r>
            <a:endParaRPr lang="en-US" sz="4400" b="1" dirty="0"/>
          </a:p>
        </p:txBody>
      </p:sp>
      <p:sp>
        <p:nvSpPr>
          <p:cNvPr id="8" name="Rectangle 7"/>
          <p:cNvSpPr/>
          <p:nvPr/>
        </p:nvSpPr>
        <p:spPr>
          <a:xfrm>
            <a:off x="1066800" y="2828836"/>
            <a:ext cx="7543800" cy="2985433"/>
          </a:xfrm>
          <a:prstGeom prst="rect">
            <a:avLst/>
          </a:prstGeom>
        </p:spPr>
        <p:txBody>
          <a:bodyPr wrap="square">
            <a:spAutoFit/>
          </a:bodyPr>
          <a:lstStyle/>
          <a:p>
            <a:pPr algn="ctr"/>
            <a:r>
              <a:rPr lang="en-US" sz="4400" b="1" dirty="0" smtClean="0"/>
              <a:t>Science Practice 7</a:t>
            </a:r>
          </a:p>
          <a:p>
            <a:r>
              <a:rPr lang="en-US" sz="3600" dirty="0" smtClean="0"/>
              <a:t>The student is able to connect and relate knowledge across various scales, concepts and representations in and across domains.</a:t>
            </a:r>
            <a:endParaRPr lang="en-US" sz="3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Chief Reader Comments </a:t>
            </a:r>
            <a:endParaRPr lang="en-US" dirty="0"/>
          </a:p>
        </p:txBody>
      </p:sp>
      <p:sp>
        <p:nvSpPr>
          <p:cNvPr id="3" name="Subtitle 2"/>
          <p:cNvSpPr>
            <a:spLocks noGrp="1"/>
          </p:cNvSpPr>
          <p:nvPr>
            <p:ph type="subTitle" idx="1"/>
          </p:nvPr>
        </p:nvSpPr>
        <p:spPr>
          <a:xfrm>
            <a:off x="1295400" y="1295400"/>
            <a:ext cx="7162800" cy="4438650"/>
          </a:xfrm>
        </p:spPr>
        <p:txBody>
          <a:bodyPr/>
          <a:lstStyle/>
          <a:p>
            <a:pPr algn="just"/>
            <a:r>
              <a:rPr lang="en-US" sz="4800" dirty="0" smtClean="0"/>
              <a:t>The mean score was 3.18 out of a possible 10 points.</a:t>
            </a:r>
          </a:p>
          <a:p>
            <a:pPr algn="just"/>
            <a:r>
              <a:rPr lang="en-US" sz="4800" dirty="0" smtClean="0"/>
              <a:t>The most common score was zero.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 Grade Distribution Question 3</a:t>
            </a:r>
            <a:endParaRPr lang="en-US" dirty="0"/>
          </a:p>
        </p:txBody>
      </p:sp>
      <p:sp>
        <p:nvSpPr>
          <p:cNvPr id="3" name="Subtitle 2"/>
          <p:cNvSpPr>
            <a:spLocks noGrp="1"/>
          </p:cNvSpPr>
          <p:nvPr>
            <p:ph type="subTitle" idx="1"/>
          </p:nvPr>
        </p:nvSpPr>
        <p:spPr>
          <a:xfrm>
            <a:off x="1600200" y="1905000"/>
            <a:ext cx="6400800" cy="4438650"/>
          </a:xfrm>
        </p:spPr>
        <p:txBody>
          <a:bodyPr/>
          <a:lstStyle/>
          <a:p>
            <a:pPr algn="l"/>
            <a:endParaRPr lang="en-US" dirty="0"/>
          </a:p>
          <a:p>
            <a:pPr algn="l"/>
            <a:endParaRPr lang="en-US" dirty="0"/>
          </a:p>
        </p:txBody>
      </p:sp>
      <p:graphicFrame>
        <p:nvGraphicFramePr>
          <p:cNvPr id="4" name="Chart 3"/>
          <p:cNvGraphicFramePr/>
          <p:nvPr/>
        </p:nvGraphicFramePr>
        <p:xfrm>
          <a:off x="1066800" y="1981200"/>
          <a:ext cx="7772400" cy="45593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Chief Reader Comments </a:t>
            </a:r>
            <a:endParaRPr lang="en-US" dirty="0"/>
          </a:p>
        </p:txBody>
      </p:sp>
      <p:sp>
        <p:nvSpPr>
          <p:cNvPr id="3" name="Subtitle 2"/>
          <p:cNvSpPr>
            <a:spLocks noGrp="1"/>
          </p:cNvSpPr>
          <p:nvPr>
            <p:ph type="subTitle" idx="1"/>
          </p:nvPr>
        </p:nvSpPr>
        <p:spPr>
          <a:xfrm>
            <a:off x="1295400" y="1295400"/>
            <a:ext cx="7162800" cy="4438650"/>
          </a:xfrm>
        </p:spPr>
        <p:txBody>
          <a:bodyPr/>
          <a:lstStyle/>
          <a:p>
            <a:pPr algn="just"/>
            <a:r>
              <a:rPr lang="en-US" sz="3800" dirty="0" smtClean="0"/>
              <a:t>Part (a) was the most accessible part of the question. The point was lost for mechanics (off by a factor of two, wrong sign, or no units) more than for conceptual misunderstandings.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Chief Reader Comments </a:t>
            </a:r>
            <a:endParaRPr lang="en-US" dirty="0"/>
          </a:p>
        </p:txBody>
      </p:sp>
      <p:sp>
        <p:nvSpPr>
          <p:cNvPr id="3" name="Subtitle 2"/>
          <p:cNvSpPr>
            <a:spLocks noGrp="1"/>
          </p:cNvSpPr>
          <p:nvPr>
            <p:ph type="subTitle" idx="1"/>
          </p:nvPr>
        </p:nvSpPr>
        <p:spPr>
          <a:xfrm>
            <a:off x="1143000" y="1219200"/>
            <a:ext cx="7162800" cy="4438650"/>
          </a:xfrm>
        </p:spPr>
        <p:txBody>
          <a:bodyPr/>
          <a:lstStyle/>
          <a:p>
            <a:pPr algn="just"/>
            <a:r>
              <a:rPr lang="en-US" sz="3800" dirty="0" smtClean="0"/>
              <a:t> For Students</a:t>
            </a:r>
          </a:p>
          <a:p>
            <a:pPr algn="l"/>
            <a:r>
              <a:rPr lang="en-US" sz="4000" dirty="0" smtClean="0"/>
              <a:t>• Show your work explicitly on all calculation problems. </a:t>
            </a:r>
          </a:p>
          <a:p>
            <a:pPr algn="l"/>
            <a:r>
              <a:rPr lang="en-US" sz="4000" dirty="0" smtClean="0"/>
              <a:t>• Remember that units of quantities are important and may be manipulated algebraically throughout a calculation. </a:t>
            </a:r>
          </a:p>
          <a:p>
            <a:pPr algn="l"/>
            <a:endParaRPr lang="en-US" sz="38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Chief Reader Comments </a:t>
            </a:r>
            <a:endParaRPr lang="en-US" dirty="0"/>
          </a:p>
        </p:txBody>
      </p:sp>
      <p:sp>
        <p:nvSpPr>
          <p:cNvPr id="3" name="Subtitle 2"/>
          <p:cNvSpPr>
            <a:spLocks noGrp="1"/>
          </p:cNvSpPr>
          <p:nvPr>
            <p:ph type="subTitle" idx="1"/>
          </p:nvPr>
        </p:nvSpPr>
        <p:spPr>
          <a:xfrm>
            <a:off x="1143000" y="1219200"/>
            <a:ext cx="7162800" cy="4438650"/>
          </a:xfrm>
        </p:spPr>
        <p:txBody>
          <a:bodyPr/>
          <a:lstStyle/>
          <a:p>
            <a:pPr algn="just"/>
            <a:r>
              <a:rPr lang="en-US" sz="3800" dirty="0" smtClean="0"/>
              <a:t> </a:t>
            </a:r>
            <a:r>
              <a:rPr lang="en-US" sz="3600" dirty="0" smtClean="0"/>
              <a:t>For Students</a:t>
            </a:r>
          </a:p>
          <a:p>
            <a:pPr algn="l"/>
            <a:r>
              <a:rPr lang="en-US" sz="3600" dirty="0" smtClean="0"/>
              <a:t>• On calculator questions a numerical answer is required; showing a setup is not sufficient. </a:t>
            </a:r>
            <a:r>
              <a:rPr lang="en-US" sz="3100" b="1" dirty="0" smtClean="0">
                <a:solidFill>
                  <a:srgbClr val="FF0000"/>
                </a:solidFill>
              </a:rPr>
              <a:t>(Ask me why this is here)</a:t>
            </a:r>
          </a:p>
          <a:p>
            <a:pPr algn="l"/>
            <a:endParaRPr lang="en-US" sz="3600" dirty="0" smtClean="0"/>
          </a:p>
          <a:p>
            <a:pPr algn="l"/>
            <a:r>
              <a:rPr lang="en-US" sz="3600" dirty="0" smtClean="0"/>
              <a:t>• Use the lined space allowed for answers instead of cramping a few numbers between the lines of a question. </a:t>
            </a:r>
          </a:p>
          <a:p>
            <a:pPr algn="just"/>
            <a:endParaRPr lang="en-US" sz="3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04800"/>
            <a:ext cx="7721600" cy="1143000"/>
          </a:xfrm>
        </p:spPr>
        <p:txBody>
          <a:bodyPr/>
          <a:lstStyle/>
          <a:p>
            <a:r>
              <a:rPr lang="en-US" sz="5400" b="1" dirty="0" smtClean="0">
                <a:solidFill>
                  <a:srgbClr val="0070C0"/>
                </a:solidFill>
              </a:rPr>
              <a:t>Internally Consistent</a:t>
            </a:r>
            <a:endParaRPr lang="en-US" sz="5400" b="1" dirty="0">
              <a:solidFill>
                <a:srgbClr val="0070C0"/>
              </a:solidFill>
            </a:endParaRPr>
          </a:p>
        </p:txBody>
      </p:sp>
      <p:sp>
        <p:nvSpPr>
          <p:cNvPr id="3" name="Subtitle 2"/>
          <p:cNvSpPr>
            <a:spLocks noGrp="1"/>
          </p:cNvSpPr>
          <p:nvPr>
            <p:ph type="subTitle" idx="1"/>
          </p:nvPr>
        </p:nvSpPr>
        <p:spPr>
          <a:xfrm>
            <a:off x="1676400" y="1600200"/>
            <a:ext cx="6400800" cy="4210050"/>
          </a:xfrm>
        </p:spPr>
        <p:txBody>
          <a:bodyPr/>
          <a:lstStyle/>
          <a:p>
            <a:r>
              <a:rPr lang="en-US" dirty="0" smtClean="0"/>
              <a:t>When grading the AP Chemistry exam….the concept of “internally consistent” is used.  If you need the answer from part (a) of a problem in part (b) and you made a mistake in part (a) you can still receive full credit for part (b) if all work is shown and the work is correct.</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dirty="0" smtClean="0"/>
              <a:t>Question Four</a:t>
            </a:r>
            <a:endParaRPr lang="en-US" sz="6000" b="1"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Chief Reader Comments </a:t>
            </a:r>
            <a:endParaRPr lang="en-US" dirty="0"/>
          </a:p>
        </p:txBody>
      </p:sp>
      <p:sp>
        <p:nvSpPr>
          <p:cNvPr id="3" name="Subtitle 2"/>
          <p:cNvSpPr>
            <a:spLocks noGrp="1"/>
          </p:cNvSpPr>
          <p:nvPr>
            <p:ph type="subTitle" idx="1"/>
          </p:nvPr>
        </p:nvSpPr>
        <p:spPr>
          <a:xfrm>
            <a:off x="1295400" y="1295400"/>
            <a:ext cx="7162800" cy="4438650"/>
          </a:xfrm>
        </p:spPr>
        <p:txBody>
          <a:bodyPr/>
          <a:lstStyle/>
          <a:p>
            <a:pPr algn="l"/>
            <a:r>
              <a:rPr lang="en-US" sz="4000" dirty="0" smtClean="0"/>
              <a:t>The mean score was 6.62 out of a possible 15 points. Students displayed a wide range of knowledge and skills in their responses to this question. The scores covered the entire scale and had a relatively normal distribution.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04800"/>
            <a:ext cx="7772400" cy="6096000"/>
          </a:xfrm>
        </p:spPr>
        <p:txBody>
          <a:bodyPr/>
          <a:lstStyle/>
          <a:p>
            <a:pPr algn="l">
              <a:buFont typeface="Arial" pitchFamily="34" charset="0"/>
              <a:buChar char="•"/>
            </a:pPr>
            <a:r>
              <a:rPr lang="en-US" dirty="0" smtClean="0"/>
              <a:t> Give students practice balancing equations not only for mass, but also for charge. A routine of checking for the balance of both should be established. </a:t>
            </a:r>
          </a:p>
          <a:p>
            <a:pPr algn="l"/>
            <a:r>
              <a:rPr lang="en-US" dirty="0" smtClean="0"/>
              <a:t>• Offer students practice writing chemical formulas for molecules, atoms and ions in solution. Stress that all soluble ionic compounds should be dissociated and any of the six strong acids should be ionized. All other species, such as elements or covalent (molecular) compounds, should not be written as ions. </a:t>
            </a:r>
          </a:p>
          <a:p>
            <a:pPr algn="l"/>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04800"/>
            <a:ext cx="7772400" cy="6096000"/>
          </a:xfrm>
        </p:spPr>
        <p:txBody>
          <a:bodyPr/>
          <a:lstStyle/>
          <a:p>
            <a:pPr algn="l">
              <a:buFont typeface="Arial" pitchFamily="34" charset="0"/>
              <a:buChar char="•"/>
            </a:pPr>
            <a:r>
              <a:rPr lang="en-US" dirty="0" smtClean="0"/>
              <a:t> Remind students that neutralization reactions and coordination complex formation reactions do not involve oxidation or reduction of any species. </a:t>
            </a:r>
          </a:p>
          <a:p>
            <a:pPr algn="l"/>
            <a:r>
              <a:rPr lang="en-US" dirty="0" smtClean="0"/>
              <a:t>• Expose students to some coordination chemistry. They need to recognize common </a:t>
            </a:r>
            <a:r>
              <a:rPr lang="en-US" dirty="0" err="1" smtClean="0"/>
              <a:t>ligands</a:t>
            </a:r>
            <a:r>
              <a:rPr lang="en-US" dirty="0" smtClean="0"/>
              <a:t> and practice writing acceptable coordination compounds with appropriate charges. </a:t>
            </a:r>
          </a:p>
          <a:p>
            <a:pPr algn="l"/>
            <a:r>
              <a:rPr lang="en-US" dirty="0" smtClean="0"/>
              <a:t>• Encourage students to use the table of reduction potentials provided to help them write a correct </a:t>
            </a:r>
            <a:r>
              <a:rPr lang="en-US" dirty="0" err="1" smtClean="0"/>
              <a:t>redox</a:t>
            </a:r>
            <a:r>
              <a:rPr lang="en-US" dirty="0" smtClean="0"/>
              <a:t> reaction. </a:t>
            </a:r>
          </a:p>
          <a:p>
            <a:pPr algn="l"/>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04800"/>
            <a:ext cx="7772400" cy="6096000"/>
          </a:xfrm>
        </p:spPr>
        <p:txBody>
          <a:bodyPr/>
          <a:lstStyle/>
          <a:p>
            <a:pPr algn="l"/>
            <a:r>
              <a:rPr lang="en-US" dirty="0" smtClean="0"/>
              <a:t>• Remind students that the answer box should contain only the final, balanced chemical equation. Emphasize that the box should not contain oxidation numbers, scratch work, any other extraneous charges or numbers, or extra equations. </a:t>
            </a:r>
          </a:p>
          <a:p>
            <a:endParaRPr lang="en-US" dirty="0" smtClean="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 Grade Distribution Question 4</a:t>
            </a:r>
            <a:endParaRPr lang="en-US" dirty="0"/>
          </a:p>
        </p:txBody>
      </p:sp>
      <p:sp>
        <p:nvSpPr>
          <p:cNvPr id="3" name="Subtitle 2"/>
          <p:cNvSpPr>
            <a:spLocks noGrp="1"/>
          </p:cNvSpPr>
          <p:nvPr>
            <p:ph type="subTitle" idx="1"/>
          </p:nvPr>
        </p:nvSpPr>
        <p:spPr>
          <a:xfrm>
            <a:off x="1600200" y="1905000"/>
            <a:ext cx="6400800" cy="4438650"/>
          </a:xfrm>
        </p:spPr>
        <p:txBody>
          <a:bodyPr/>
          <a:lstStyle/>
          <a:p>
            <a:pPr algn="l"/>
            <a:endParaRPr lang="en-US" dirty="0"/>
          </a:p>
          <a:p>
            <a:pPr algn="l"/>
            <a:endParaRPr lang="en-US" dirty="0"/>
          </a:p>
        </p:txBody>
      </p:sp>
      <p:graphicFrame>
        <p:nvGraphicFramePr>
          <p:cNvPr id="4" name="Chart 3"/>
          <p:cNvGraphicFramePr/>
          <p:nvPr/>
        </p:nvGraphicFramePr>
        <p:xfrm>
          <a:off x="990600" y="2057400"/>
          <a:ext cx="79248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dirty="0" smtClean="0"/>
              <a:t>Question Five</a:t>
            </a:r>
            <a:endParaRPr lang="en-US" sz="6000" b="1"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7361" t="11111" r="13889" b="36111"/>
          <a:stretch>
            <a:fillRect/>
          </a:stretch>
        </p:blipFill>
        <p:spPr bwMode="auto">
          <a:xfrm>
            <a:off x="990600" y="457200"/>
            <a:ext cx="7808495"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7361" t="11111" r="13889" b="36111"/>
          <a:stretch>
            <a:fillRect/>
          </a:stretch>
        </p:blipFill>
        <p:spPr bwMode="auto">
          <a:xfrm>
            <a:off x="990600" y="457200"/>
            <a:ext cx="7808495" cy="4495800"/>
          </a:xfrm>
          <a:prstGeom prst="rect">
            <a:avLst/>
          </a:prstGeom>
          <a:noFill/>
          <a:ln w="9525">
            <a:noFill/>
            <a:miter lim="800000"/>
            <a:headEnd/>
            <a:tailEnd/>
          </a:ln>
        </p:spPr>
      </p:pic>
      <p:sp>
        <p:nvSpPr>
          <p:cNvPr id="6" name="AutoShape 3"/>
          <p:cNvSpPr>
            <a:spLocks noChangeArrowheads="1"/>
          </p:cNvSpPr>
          <p:nvPr/>
        </p:nvSpPr>
        <p:spPr bwMode="auto">
          <a:xfrm>
            <a:off x="6248400" y="1676400"/>
            <a:ext cx="2590800" cy="838200"/>
          </a:xfrm>
          <a:prstGeom prst="wedgeRoundRectCallout">
            <a:avLst>
              <a:gd name="adj1" fmla="val -17690"/>
              <a:gd name="adj2" fmla="val -110573"/>
              <a:gd name="adj3" fmla="val 16667"/>
            </a:avLst>
          </a:prstGeom>
          <a:solidFill>
            <a:srgbClr val="92D050"/>
          </a:solidFill>
          <a:ln w="25400">
            <a:solidFill>
              <a:srgbClr val="000000"/>
            </a:solidFill>
            <a:miter lim="800000"/>
            <a:headEnd/>
            <a:tailEnd/>
          </a:ln>
        </p:spPr>
        <p:txBody>
          <a:bodyPr/>
          <a:lstStyle/>
          <a:p>
            <a:r>
              <a:rPr lang="en-US" b="1" dirty="0"/>
              <a:t>Entry Point for this question</a:t>
            </a:r>
            <a:r>
              <a:rPr lang="en-US" b="1" dirty="0" smtClean="0"/>
              <a:t>. (1 point)</a:t>
            </a:r>
            <a:endParaRPr lang="en-US" dirty="0"/>
          </a:p>
        </p:txBody>
      </p:sp>
      <p:sp>
        <p:nvSpPr>
          <p:cNvPr id="7" name="AutoShape 3"/>
          <p:cNvSpPr>
            <a:spLocks noChangeArrowheads="1"/>
          </p:cNvSpPr>
          <p:nvPr/>
        </p:nvSpPr>
        <p:spPr bwMode="auto">
          <a:xfrm>
            <a:off x="1447800" y="5486400"/>
            <a:ext cx="3200400" cy="838200"/>
          </a:xfrm>
          <a:prstGeom prst="wedgeRoundRectCallout">
            <a:avLst>
              <a:gd name="adj1" fmla="val 5692"/>
              <a:gd name="adj2" fmla="val -297391"/>
              <a:gd name="adj3" fmla="val 16667"/>
            </a:avLst>
          </a:prstGeom>
          <a:solidFill>
            <a:srgbClr val="FFFF00"/>
          </a:solidFill>
          <a:ln w="25400">
            <a:solidFill>
              <a:srgbClr val="000000"/>
            </a:solidFill>
            <a:miter lim="800000"/>
            <a:headEnd/>
            <a:tailEnd/>
          </a:ln>
        </p:spPr>
        <p:txBody>
          <a:bodyPr/>
          <a:lstStyle/>
          <a:p>
            <a:r>
              <a:rPr lang="en-US" b="1" dirty="0" smtClean="0"/>
              <a:t>Secondary Entry </a:t>
            </a:r>
            <a:r>
              <a:rPr lang="en-US" b="1" dirty="0"/>
              <a:t>Point for this question</a:t>
            </a:r>
            <a:r>
              <a:rPr lang="en-US" b="1" dirty="0" smtClean="0"/>
              <a:t>. (1 point)</a:t>
            </a:r>
            <a:endParaRPr lang="en-US" dirty="0"/>
          </a:p>
        </p:txBody>
      </p:sp>
      <p:sp>
        <p:nvSpPr>
          <p:cNvPr id="5" name="TextBox 4"/>
          <p:cNvSpPr txBox="1"/>
          <p:nvPr/>
        </p:nvSpPr>
        <p:spPr>
          <a:xfrm>
            <a:off x="1447800" y="3048000"/>
            <a:ext cx="3657600" cy="369332"/>
          </a:xfrm>
          <a:prstGeom prst="rect">
            <a:avLst/>
          </a:prstGeom>
          <a:solidFill>
            <a:srgbClr val="FFC000">
              <a:alpha val="24000"/>
            </a:srgbClr>
          </a:solidFill>
        </p:spPr>
        <p:txBody>
          <a:bodyPr wrap="square" rtlCol="0">
            <a:spAutoFit/>
          </a:bodyPr>
          <a:lstStyle/>
          <a:p>
            <a:r>
              <a:rPr lang="en-US" dirty="0" smtClean="0"/>
              <a:t>                                                              </a:t>
            </a:r>
            <a:endParaRPr lang="en-US" dirty="0"/>
          </a:p>
        </p:txBody>
      </p:sp>
      <p:sp>
        <p:nvSpPr>
          <p:cNvPr id="8" name="AutoShape 3"/>
          <p:cNvSpPr>
            <a:spLocks noChangeArrowheads="1"/>
          </p:cNvSpPr>
          <p:nvPr/>
        </p:nvSpPr>
        <p:spPr bwMode="auto">
          <a:xfrm>
            <a:off x="5257800" y="5486400"/>
            <a:ext cx="3200400" cy="838200"/>
          </a:xfrm>
          <a:prstGeom prst="wedgeRoundRectCallout">
            <a:avLst>
              <a:gd name="adj1" fmla="val -63743"/>
              <a:gd name="adj2" fmla="val -297391"/>
              <a:gd name="adj3" fmla="val 16667"/>
            </a:avLst>
          </a:prstGeom>
          <a:solidFill>
            <a:srgbClr val="FFC000">
              <a:alpha val="26000"/>
            </a:srgbClr>
          </a:solidFill>
          <a:ln w="25400">
            <a:solidFill>
              <a:srgbClr val="000000"/>
            </a:solidFill>
            <a:miter lim="800000"/>
            <a:headEnd/>
            <a:tailEnd/>
          </a:ln>
        </p:spPr>
        <p:txBody>
          <a:bodyPr/>
          <a:lstStyle/>
          <a:p>
            <a:r>
              <a:rPr lang="en-US" b="1" dirty="0" smtClean="0"/>
              <a:t>Internally consistent – based on part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7361" t="64783" r="13889" b="3908"/>
          <a:stretch>
            <a:fillRect/>
          </a:stretch>
        </p:blipFill>
        <p:spPr bwMode="auto">
          <a:xfrm>
            <a:off x="914400" y="1828800"/>
            <a:ext cx="7808495"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04800"/>
            <a:ext cx="7721600" cy="1143000"/>
          </a:xfrm>
        </p:spPr>
        <p:txBody>
          <a:bodyPr/>
          <a:lstStyle/>
          <a:p>
            <a:r>
              <a:rPr lang="en-US" b="1" dirty="0" smtClean="0">
                <a:solidFill>
                  <a:srgbClr val="0070C0"/>
                </a:solidFill>
              </a:rPr>
              <a:t>Internally Consistent</a:t>
            </a:r>
            <a:endParaRPr lang="en-US" b="1" dirty="0">
              <a:solidFill>
                <a:srgbClr val="0070C0"/>
              </a:solidFill>
            </a:endParaRPr>
          </a:p>
        </p:txBody>
      </p:sp>
      <p:sp>
        <p:nvSpPr>
          <p:cNvPr id="3" name="Subtitle 2"/>
          <p:cNvSpPr>
            <a:spLocks noGrp="1"/>
          </p:cNvSpPr>
          <p:nvPr>
            <p:ph type="subTitle" idx="1"/>
          </p:nvPr>
        </p:nvSpPr>
        <p:spPr>
          <a:xfrm>
            <a:off x="1625600" y="1447800"/>
            <a:ext cx="6400800" cy="4210050"/>
          </a:xfrm>
        </p:spPr>
        <p:txBody>
          <a:bodyPr/>
          <a:lstStyle/>
          <a:p>
            <a:r>
              <a:rPr lang="en-US" dirty="0" smtClean="0"/>
              <a:t>Common places for “IC” on the test:</a:t>
            </a:r>
          </a:p>
          <a:p>
            <a:endParaRPr lang="en-US" dirty="0" smtClean="0"/>
          </a:p>
          <a:p>
            <a:pPr algn="l">
              <a:buFont typeface="Arial" pitchFamily="34" charset="0"/>
              <a:buChar char="•"/>
            </a:pPr>
            <a:r>
              <a:rPr lang="en-US" dirty="0" smtClean="0"/>
              <a:t>Lewis Dot Diagram questions</a:t>
            </a:r>
          </a:p>
          <a:p>
            <a:pPr algn="l"/>
            <a:endParaRPr lang="en-US" dirty="0" smtClean="0"/>
          </a:p>
          <a:p>
            <a:pPr algn="l">
              <a:buFont typeface="Arial" pitchFamily="34" charset="0"/>
              <a:buChar char="•"/>
            </a:pPr>
            <a:r>
              <a:rPr lang="en-US" dirty="0" smtClean="0"/>
              <a:t>Rate Law problems</a:t>
            </a:r>
          </a:p>
          <a:p>
            <a:pPr algn="l"/>
            <a:endParaRPr lang="en-US" dirty="0" smtClean="0"/>
          </a:p>
          <a:p>
            <a:pPr algn="l">
              <a:buFont typeface="Arial" pitchFamily="34" charset="0"/>
              <a:buChar char="•"/>
            </a:pPr>
            <a:r>
              <a:rPr lang="en-US" dirty="0" smtClean="0"/>
              <a:t>Students making math mistakes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7361" t="64783" r="13889" b="3908"/>
          <a:stretch>
            <a:fillRect/>
          </a:stretch>
        </p:blipFill>
        <p:spPr bwMode="auto">
          <a:xfrm>
            <a:off x="914400" y="1828800"/>
            <a:ext cx="7808495" cy="2667000"/>
          </a:xfrm>
          <a:prstGeom prst="rect">
            <a:avLst/>
          </a:prstGeom>
          <a:noFill/>
          <a:ln w="9525">
            <a:noFill/>
            <a:miter lim="800000"/>
            <a:headEnd/>
            <a:tailEnd/>
          </a:ln>
        </p:spPr>
      </p:pic>
      <p:sp>
        <p:nvSpPr>
          <p:cNvPr id="5" name="AutoShape 3"/>
          <p:cNvSpPr>
            <a:spLocks noChangeArrowheads="1"/>
          </p:cNvSpPr>
          <p:nvPr/>
        </p:nvSpPr>
        <p:spPr bwMode="auto">
          <a:xfrm>
            <a:off x="5334000" y="609600"/>
            <a:ext cx="2590800" cy="838200"/>
          </a:xfrm>
          <a:prstGeom prst="wedgeRoundRectCallout">
            <a:avLst>
              <a:gd name="adj1" fmla="val -59602"/>
              <a:gd name="adj2" fmla="val 189427"/>
              <a:gd name="adj3" fmla="val 16667"/>
            </a:avLst>
          </a:prstGeom>
          <a:solidFill>
            <a:srgbClr val="92D050"/>
          </a:solidFill>
          <a:ln w="25400">
            <a:solidFill>
              <a:srgbClr val="000000"/>
            </a:solidFill>
            <a:miter lim="800000"/>
            <a:headEnd/>
            <a:tailEnd/>
          </a:ln>
        </p:spPr>
        <p:txBody>
          <a:bodyPr/>
          <a:lstStyle/>
          <a:p>
            <a:r>
              <a:rPr lang="en-US" b="1" dirty="0"/>
              <a:t>Entry Point for this question</a:t>
            </a:r>
            <a:r>
              <a:rPr lang="en-US" b="1" dirty="0" smtClean="0"/>
              <a:t>. (1 point)</a:t>
            </a:r>
            <a:endParaRPr lang="en-US" dirty="0"/>
          </a:p>
        </p:txBody>
      </p:sp>
      <p:sp>
        <p:nvSpPr>
          <p:cNvPr id="6" name="AutoShape 3"/>
          <p:cNvSpPr>
            <a:spLocks noChangeArrowheads="1"/>
          </p:cNvSpPr>
          <p:nvPr/>
        </p:nvSpPr>
        <p:spPr bwMode="auto">
          <a:xfrm>
            <a:off x="1447800" y="5486400"/>
            <a:ext cx="3200400" cy="838200"/>
          </a:xfrm>
          <a:prstGeom prst="wedgeRoundRectCallout">
            <a:avLst>
              <a:gd name="adj1" fmla="val 3549"/>
              <a:gd name="adj2" fmla="val -315118"/>
              <a:gd name="adj3" fmla="val 16667"/>
            </a:avLst>
          </a:prstGeom>
          <a:solidFill>
            <a:srgbClr val="FFFF00"/>
          </a:solidFill>
          <a:ln w="25400">
            <a:solidFill>
              <a:srgbClr val="000000"/>
            </a:solidFill>
            <a:miter lim="800000"/>
            <a:headEnd/>
            <a:tailEnd/>
          </a:ln>
        </p:spPr>
        <p:txBody>
          <a:bodyPr/>
          <a:lstStyle/>
          <a:p>
            <a:r>
              <a:rPr lang="en-US" b="1" dirty="0" smtClean="0"/>
              <a:t>Secondary Entry </a:t>
            </a:r>
            <a:r>
              <a:rPr lang="en-US" b="1" dirty="0"/>
              <a:t>Point for this question</a:t>
            </a:r>
            <a:r>
              <a:rPr lang="en-US" b="1" dirty="0" smtClean="0"/>
              <a:t>. (1 point)</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0"/>
            <a:ext cx="7721600" cy="1143000"/>
          </a:xfrm>
        </p:spPr>
        <p:txBody>
          <a:bodyPr/>
          <a:lstStyle/>
          <a:p>
            <a:r>
              <a:rPr lang="en-US" dirty="0" smtClean="0"/>
              <a:t>Chief Reader Comments </a:t>
            </a:r>
            <a:endParaRPr lang="en-US" dirty="0"/>
          </a:p>
        </p:txBody>
      </p:sp>
      <p:sp>
        <p:nvSpPr>
          <p:cNvPr id="3" name="Subtitle 2"/>
          <p:cNvSpPr>
            <a:spLocks noGrp="1"/>
          </p:cNvSpPr>
          <p:nvPr>
            <p:ph type="subTitle" idx="1"/>
          </p:nvPr>
        </p:nvSpPr>
        <p:spPr>
          <a:xfrm>
            <a:off x="1066800" y="1143000"/>
            <a:ext cx="7696200" cy="4438650"/>
          </a:xfrm>
        </p:spPr>
        <p:txBody>
          <a:bodyPr/>
          <a:lstStyle/>
          <a:p>
            <a:pPr algn="just"/>
            <a:r>
              <a:rPr lang="en-US" dirty="0" smtClean="0"/>
              <a:t>The mean score was 3.04 out of a possible 8 points. Students generally attempted all parts of the question, with most of the points earned in part (a) by completing the Lewis diagram, in part (b) by identifying the arrangement of atoms or by citing electron-pair repulsion, in part (e) by identifying and justifying an oxidation-reduction reaction, and in part (f) by assigning an appropriate sign to entropy with a valid justification.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 Grade Distribution Question 5</a:t>
            </a:r>
            <a:endParaRPr lang="en-US" dirty="0"/>
          </a:p>
        </p:txBody>
      </p:sp>
      <p:sp>
        <p:nvSpPr>
          <p:cNvPr id="3" name="Subtitle 2"/>
          <p:cNvSpPr>
            <a:spLocks noGrp="1"/>
          </p:cNvSpPr>
          <p:nvPr>
            <p:ph type="subTitle" idx="1"/>
          </p:nvPr>
        </p:nvSpPr>
        <p:spPr>
          <a:xfrm>
            <a:off x="1600200" y="1905000"/>
            <a:ext cx="6400800" cy="4438650"/>
          </a:xfrm>
        </p:spPr>
        <p:txBody>
          <a:bodyPr/>
          <a:lstStyle/>
          <a:p>
            <a:pPr algn="l"/>
            <a:endParaRPr lang="en-US" dirty="0"/>
          </a:p>
          <a:p>
            <a:pPr algn="l"/>
            <a:endParaRPr lang="en-US" dirty="0"/>
          </a:p>
        </p:txBody>
      </p:sp>
      <p:graphicFrame>
        <p:nvGraphicFramePr>
          <p:cNvPr id="4" name="Chart 3"/>
          <p:cNvGraphicFramePr/>
          <p:nvPr/>
        </p:nvGraphicFramePr>
        <p:xfrm>
          <a:off x="914400" y="1524000"/>
          <a:ext cx="80772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dirty="0" smtClean="0"/>
              <a:t>Question Six</a:t>
            </a:r>
            <a:endParaRPr lang="en-US" sz="6000" b="1"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0139" t="11111" r="16667" b="66667"/>
          <a:stretch>
            <a:fillRect/>
          </a:stretch>
        </p:blipFill>
        <p:spPr bwMode="auto">
          <a:xfrm>
            <a:off x="1066800" y="1905000"/>
            <a:ext cx="7800975"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0139" t="11111" r="16667" b="66667"/>
          <a:stretch>
            <a:fillRect/>
          </a:stretch>
        </p:blipFill>
        <p:spPr bwMode="auto">
          <a:xfrm>
            <a:off x="1066800" y="1905000"/>
            <a:ext cx="7800975" cy="2057400"/>
          </a:xfrm>
          <a:prstGeom prst="rect">
            <a:avLst/>
          </a:prstGeom>
          <a:noFill/>
          <a:ln w="9525">
            <a:noFill/>
            <a:miter lim="800000"/>
            <a:headEnd/>
            <a:tailEnd/>
          </a:ln>
        </p:spPr>
      </p:pic>
      <p:sp>
        <p:nvSpPr>
          <p:cNvPr id="3" name="AutoShape 3"/>
          <p:cNvSpPr>
            <a:spLocks noChangeArrowheads="1"/>
          </p:cNvSpPr>
          <p:nvPr/>
        </p:nvSpPr>
        <p:spPr bwMode="auto">
          <a:xfrm>
            <a:off x="5334000" y="609600"/>
            <a:ext cx="2590800" cy="838200"/>
          </a:xfrm>
          <a:prstGeom prst="wedgeRoundRectCallout">
            <a:avLst>
              <a:gd name="adj1" fmla="val -46808"/>
              <a:gd name="adj2" fmla="val 218063"/>
              <a:gd name="adj3" fmla="val 16667"/>
            </a:avLst>
          </a:prstGeom>
          <a:solidFill>
            <a:srgbClr val="92D050"/>
          </a:solidFill>
          <a:ln w="25400">
            <a:solidFill>
              <a:srgbClr val="000000"/>
            </a:solidFill>
            <a:miter lim="800000"/>
            <a:headEnd/>
            <a:tailEnd/>
          </a:ln>
        </p:spPr>
        <p:txBody>
          <a:bodyPr/>
          <a:lstStyle/>
          <a:p>
            <a:r>
              <a:rPr lang="en-US" b="1" dirty="0"/>
              <a:t>Entry Point for this question</a:t>
            </a:r>
            <a:r>
              <a:rPr lang="en-US" b="1" dirty="0" smtClean="0"/>
              <a:t>. (1 point)</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0139" t="33333" r="16667" b="4630"/>
          <a:stretch>
            <a:fillRect/>
          </a:stretch>
        </p:blipFill>
        <p:spPr bwMode="auto">
          <a:xfrm>
            <a:off x="1033818" y="381000"/>
            <a:ext cx="7762164"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0139" t="33333" r="16667" b="4630"/>
          <a:stretch>
            <a:fillRect/>
          </a:stretch>
        </p:blipFill>
        <p:spPr bwMode="auto">
          <a:xfrm>
            <a:off x="1033818" y="381000"/>
            <a:ext cx="7762164" cy="5715000"/>
          </a:xfrm>
          <a:prstGeom prst="rect">
            <a:avLst/>
          </a:prstGeom>
          <a:noFill/>
          <a:ln w="9525">
            <a:noFill/>
            <a:miter lim="800000"/>
            <a:headEnd/>
            <a:tailEnd/>
          </a:ln>
        </p:spPr>
      </p:pic>
      <p:sp>
        <p:nvSpPr>
          <p:cNvPr id="3" name="AutoShape 3"/>
          <p:cNvSpPr>
            <a:spLocks noChangeArrowheads="1"/>
          </p:cNvSpPr>
          <p:nvPr/>
        </p:nvSpPr>
        <p:spPr bwMode="auto">
          <a:xfrm>
            <a:off x="1447800" y="6019800"/>
            <a:ext cx="7239000" cy="533400"/>
          </a:xfrm>
          <a:prstGeom prst="wedgeRoundRectCallout">
            <a:avLst>
              <a:gd name="adj1" fmla="val 36415"/>
              <a:gd name="adj2" fmla="val -365619"/>
              <a:gd name="adj3" fmla="val 16667"/>
            </a:avLst>
          </a:prstGeom>
          <a:solidFill>
            <a:srgbClr val="92D050"/>
          </a:solidFill>
          <a:ln w="25400">
            <a:solidFill>
              <a:srgbClr val="000000"/>
            </a:solidFill>
            <a:miter lim="800000"/>
            <a:headEnd/>
            <a:tailEnd/>
          </a:ln>
        </p:spPr>
        <p:txBody>
          <a:bodyPr/>
          <a:lstStyle/>
          <a:p>
            <a:r>
              <a:rPr lang="en-US" b="1" dirty="0"/>
              <a:t>Entry Point for this </a:t>
            </a:r>
            <a:r>
              <a:rPr lang="en-US" b="1" dirty="0" smtClean="0"/>
              <a:t>section –if you teach graphical kinetics. (4 point)</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Chief Reader Comments </a:t>
            </a:r>
            <a:endParaRPr lang="en-US" dirty="0"/>
          </a:p>
        </p:txBody>
      </p:sp>
      <p:sp>
        <p:nvSpPr>
          <p:cNvPr id="3" name="Subtitle 2"/>
          <p:cNvSpPr>
            <a:spLocks noGrp="1"/>
          </p:cNvSpPr>
          <p:nvPr>
            <p:ph type="subTitle" idx="1"/>
          </p:nvPr>
        </p:nvSpPr>
        <p:spPr>
          <a:xfrm>
            <a:off x="1143000" y="1295400"/>
            <a:ext cx="7696200" cy="4438650"/>
          </a:xfrm>
        </p:spPr>
        <p:txBody>
          <a:bodyPr/>
          <a:lstStyle/>
          <a:p>
            <a:pPr algn="just"/>
            <a:r>
              <a:rPr lang="en-US" dirty="0" smtClean="0"/>
              <a:t>The mean score was 2.98 out of a possible 8 points. Students generally attempted all parts of the question. If parts were omitted it was generally part (a) or part (c)(iii). Many students earned just 1 point in part (b). Of the points missed, they commonly were missed in all parts of (c). Approximately 13 percent of students either earned no points with their response or failed to address the question, while 2 percent achieved a score of 8.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dirty="0" smtClean="0"/>
              <a:t> Grade Distribution Question 6</a:t>
            </a:r>
            <a:endParaRPr lang="en-US" dirty="0"/>
          </a:p>
        </p:txBody>
      </p:sp>
      <p:sp>
        <p:nvSpPr>
          <p:cNvPr id="3" name="Subtitle 2"/>
          <p:cNvSpPr>
            <a:spLocks noGrp="1"/>
          </p:cNvSpPr>
          <p:nvPr>
            <p:ph type="subTitle" idx="1"/>
          </p:nvPr>
        </p:nvSpPr>
        <p:spPr>
          <a:xfrm>
            <a:off x="1600200" y="1905000"/>
            <a:ext cx="6400800" cy="4438650"/>
          </a:xfrm>
        </p:spPr>
        <p:txBody>
          <a:bodyPr/>
          <a:lstStyle/>
          <a:p>
            <a:pPr algn="l"/>
            <a:endParaRPr lang="en-US" dirty="0"/>
          </a:p>
          <a:p>
            <a:pPr algn="l"/>
            <a:endParaRPr lang="en-US" dirty="0"/>
          </a:p>
        </p:txBody>
      </p:sp>
      <p:graphicFrame>
        <p:nvGraphicFramePr>
          <p:cNvPr id="4" name="Chart 3"/>
          <p:cNvGraphicFramePr/>
          <p:nvPr/>
        </p:nvGraphicFramePr>
        <p:xfrm>
          <a:off x="990600" y="1752600"/>
          <a:ext cx="8001000" cy="4648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21600" cy="1143000"/>
          </a:xfrm>
        </p:spPr>
        <p:txBody>
          <a:bodyPr/>
          <a:lstStyle/>
          <a:p>
            <a:r>
              <a:rPr lang="en-US" sz="6600" b="1" dirty="0" smtClean="0">
                <a:solidFill>
                  <a:srgbClr val="0070C0"/>
                </a:solidFill>
                <a:effectLst/>
              </a:rPr>
              <a:t>Entry Point</a:t>
            </a:r>
            <a:r>
              <a:rPr lang="en-US" sz="6600" b="1" dirty="0" smtClean="0">
                <a:solidFill>
                  <a:srgbClr val="0070C0"/>
                </a:solidFill>
              </a:rPr>
              <a:t> </a:t>
            </a:r>
            <a:endParaRPr lang="en-US" sz="6600" b="1" dirty="0">
              <a:solidFill>
                <a:srgbClr val="0070C0"/>
              </a:solidFill>
            </a:endParaRPr>
          </a:p>
        </p:txBody>
      </p:sp>
      <p:sp>
        <p:nvSpPr>
          <p:cNvPr id="3" name="Subtitle 2"/>
          <p:cNvSpPr>
            <a:spLocks noGrp="1"/>
          </p:cNvSpPr>
          <p:nvPr>
            <p:ph type="subTitle" idx="1"/>
          </p:nvPr>
        </p:nvSpPr>
        <p:spPr>
          <a:xfrm>
            <a:off x="1143000" y="1524000"/>
            <a:ext cx="6883400" cy="4591050"/>
          </a:xfrm>
        </p:spPr>
        <p:txBody>
          <a:bodyPr/>
          <a:lstStyle/>
          <a:p>
            <a:pPr algn="l">
              <a:spcAft>
                <a:spcPts val="600"/>
              </a:spcAft>
              <a:buFont typeface="Arial" pitchFamily="34" charset="0"/>
              <a:buChar char="•"/>
            </a:pPr>
            <a:r>
              <a:rPr lang="en-US" dirty="0" smtClean="0"/>
              <a:t>The questions are designed to have an “entry point” for the student.  </a:t>
            </a:r>
          </a:p>
          <a:p>
            <a:pPr algn="l">
              <a:spcAft>
                <a:spcPts val="600"/>
              </a:spcAft>
              <a:buFont typeface="Arial" pitchFamily="34" charset="0"/>
              <a:buChar char="•"/>
            </a:pPr>
            <a:r>
              <a:rPr lang="en-US" dirty="0" smtClean="0"/>
              <a:t>An entry point is a relatively easy question (usually worth one point).</a:t>
            </a:r>
          </a:p>
          <a:p>
            <a:pPr algn="l">
              <a:spcAft>
                <a:spcPts val="600"/>
              </a:spcAft>
              <a:buFont typeface="Arial" pitchFamily="34" charset="0"/>
              <a:buChar char="•"/>
            </a:pPr>
            <a:r>
              <a:rPr lang="en-US" dirty="0" smtClean="0"/>
              <a:t>It is designed to give the students a feeling of “I can do this problem”</a:t>
            </a:r>
          </a:p>
          <a:p>
            <a:pPr algn="l">
              <a:spcAft>
                <a:spcPts val="600"/>
              </a:spcAft>
              <a:buFont typeface="Arial" pitchFamily="34" charset="0"/>
              <a:buChar char="•"/>
            </a:pPr>
            <a:r>
              <a:rPr lang="en-US" dirty="0" smtClean="0"/>
              <a:t>Build confidence in the student so they attempt to do the problem.</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Chief Reader Comments</a:t>
            </a:r>
            <a:endParaRPr lang="en-US" sz="6000" dirty="0"/>
          </a:p>
        </p:txBody>
      </p:sp>
      <p:sp>
        <p:nvSpPr>
          <p:cNvPr id="3" name="Subtitle 2"/>
          <p:cNvSpPr>
            <a:spLocks noGrp="1"/>
          </p:cNvSpPr>
          <p:nvPr>
            <p:ph type="subTitle" idx="1"/>
          </p:nvPr>
        </p:nvSpPr>
        <p:spPr/>
        <p:txBody>
          <a:bodyPr/>
          <a:lstStyle/>
          <a:p>
            <a:r>
              <a:rPr lang="en-US" sz="4800" dirty="0" smtClean="0"/>
              <a:t>Common themes throughout the test</a:t>
            </a:r>
            <a:endParaRPr lang="en-US" sz="48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8600"/>
            <a:ext cx="7721600" cy="1143000"/>
          </a:xfrm>
        </p:spPr>
        <p:txBody>
          <a:bodyPr/>
          <a:lstStyle/>
          <a:p>
            <a:r>
              <a:rPr lang="en-US" dirty="0" smtClean="0"/>
              <a:t>CRC: Common to all questions</a:t>
            </a:r>
            <a:endParaRPr lang="en-US" dirty="0"/>
          </a:p>
        </p:txBody>
      </p:sp>
      <p:sp>
        <p:nvSpPr>
          <p:cNvPr id="3" name="Subtitle 2"/>
          <p:cNvSpPr>
            <a:spLocks noGrp="1"/>
          </p:cNvSpPr>
          <p:nvPr>
            <p:ph type="subTitle" idx="1"/>
          </p:nvPr>
        </p:nvSpPr>
        <p:spPr>
          <a:xfrm>
            <a:off x="1143000" y="1371600"/>
            <a:ext cx="7620000" cy="4286250"/>
          </a:xfrm>
        </p:spPr>
        <p:txBody>
          <a:bodyPr/>
          <a:lstStyle/>
          <a:p>
            <a:r>
              <a:rPr lang="en-US" dirty="0" smtClean="0"/>
              <a:t>It is impossible to overemphasize the importance of writing precisely. Vague and unclear answers often made it impossible for AP Readers to determine whether the student understood the chemistry. Clear, precise, and succinct prose does not come naturally; we all must work on this and hold our students accountable for use of correct terminology. </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8600"/>
            <a:ext cx="7721600" cy="1143000"/>
          </a:xfrm>
        </p:spPr>
        <p:txBody>
          <a:bodyPr/>
          <a:lstStyle/>
          <a:p>
            <a:r>
              <a:rPr lang="en-US" dirty="0" smtClean="0"/>
              <a:t>CRC: Common to all questions</a:t>
            </a:r>
            <a:endParaRPr lang="en-US" dirty="0"/>
          </a:p>
        </p:txBody>
      </p:sp>
      <p:sp>
        <p:nvSpPr>
          <p:cNvPr id="3" name="Subtitle 2"/>
          <p:cNvSpPr>
            <a:spLocks noGrp="1"/>
          </p:cNvSpPr>
          <p:nvPr>
            <p:ph type="subTitle" idx="1"/>
          </p:nvPr>
        </p:nvSpPr>
        <p:spPr>
          <a:xfrm>
            <a:off x="1066800" y="1371600"/>
            <a:ext cx="7772400" cy="4286250"/>
          </a:xfrm>
        </p:spPr>
        <p:txBody>
          <a:bodyPr/>
          <a:lstStyle/>
          <a:p>
            <a:pPr algn="l"/>
            <a:r>
              <a:rPr lang="en-US" dirty="0" smtClean="0"/>
              <a:t>When justifying answers, statements of fact are not enough; an explanation of “why” must be provided.</a:t>
            </a:r>
          </a:p>
          <a:p>
            <a:pPr algn="l"/>
            <a:endParaRPr lang="en-US" dirty="0" smtClean="0"/>
          </a:p>
          <a:p>
            <a:pPr algn="l"/>
            <a:r>
              <a:rPr lang="en-US" dirty="0" smtClean="0"/>
              <a:t>Teach students to set up the problem, substitute the numbers in, and then do the calculation. Often in a non-calculator problem, if the work was clearly shown, a point would be earned even when a computational error was made. </a:t>
            </a:r>
          </a:p>
          <a:p>
            <a:r>
              <a:rPr lang="en-US" dirty="0" smtClean="0"/>
              <a:t> </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1"/>
            <a:ext cx="7620000" cy="6555641"/>
          </a:xfrm>
          <a:prstGeom prst="rect">
            <a:avLst/>
          </a:prstGeom>
          <a:noFill/>
        </p:spPr>
        <p:txBody>
          <a:bodyPr wrap="square" rtlCol="0">
            <a:spAutoFit/>
          </a:bodyPr>
          <a:lstStyle/>
          <a:p>
            <a:pPr algn="ctr"/>
            <a:r>
              <a:rPr lang="en-US" sz="3600" dirty="0" smtClean="0"/>
              <a:t>For the students</a:t>
            </a:r>
          </a:p>
          <a:p>
            <a:r>
              <a:rPr lang="en-US" sz="2400" dirty="0" smtClean="0"/>
              <a:t>• DO NOT write your answers in the body of the question; write them on the lined pages. </a:t>
            </a:r>
          </a:p>
          <a:p>
            <a:endParaRPr lang="en-US" sz="2400" dirty="0" smtClean="0"/>
          </a:p>
          <a:p>
            <a:r>
              <a:rPr lang="en-US" sz="2400" dirty="0" smtClean="0"/>
              <a:t>• Skip a line between subsections for clarity and ease of evaluation </a:t>
            </a:r>
          </a:p>
          <a:p>
            <a:endParaRPr lang="en-US" sz="2400" dirty="0" smtClean="0"/>
          </a:p>
          <a:p>
            <a:r>
              <a:rPr lang="en-US" sz="2400" dirty="0" smtClean="0"/>
              <a:t>• Your written, nonmathematical, answers should be neat and concise responses.</a:t>
            </a:r>
          </a:p>
          <a:p>
            <a:endParaRPr lang="en-US" sz="2400" dirty="0" smtClean="0"/>
          </a:p>
          <a:p>
            <a:pPr>
              <a:buFont typeface="Arial" pitchFamily="34" charset="0"/>
              <a:buChar char="•"/>
            </a:pPr>
            <a:r>
              <a:rPr lang="en-US" sz="2400" dirty="0" smtClean="0"/>
              <a:t>Remember, AP Readers can best grade your exam if you write clearly and use proper grammar. Write in pencil or blue-ink pens and avoid using pens that smear easily. </a:t>
            </a:r>
          </a:p>
          <a:p>
            <a:pPr>
              <a:buFont typeface="Arial" pitchFamily="34" charset="0"/>
              <a:buChar char="•"/>
            </a:pPr>
            <a:endParaRPr lang="en-US" sz="2400" dirty="0" smtClean="0"/>
          </a:p>
          <a:p>
            <a:pPr>
              <a:buFont typeface="Arial" pitchFamily="34" charset="0"/>
              <a:buChar char="•"/>
            </a:pPr>
            <a:r>
              <a:rPr lang="en-US" sz="2400" dirty="0" smtClean="0"/>
              <a:t>Use the lined space allowed for answers instead of cramping a few numbers between the lines of a question. </a:t>
            </a:r>
          </a:p>
          <a:p>
            <a:pPr>
              <a:buFont typeface="Arial" pitchFamily="34" charset="0"/>
              <a:buChar char="•"/>
            </a:pPr>
            <a:endParaRPr lang="en-US" sz="2400"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7620000" cy="5447645"/>
          </a:xfrm>
          <a:prstGeom prst="rect">
            <a:avLst/>
          </a:prstGeom>
          <a:noFill/>
        </p:spPr>
        <p:txBody>
          <a:bodyPr wrap="square" rtlCol="0">
            <a:spAutoFit/>
          </a:bodyPr>
          <a:lstStyle/>
          <a:p>
            <a:pPr algn="ctr"/>
            <a:r>
              <a:rPr lang="en-US" sz="3600" dirty="0" smtClean="0"/>
              <a:t>For the students</a:t>
            </a:r>
          </a:p>
          <a:p>
            <a:endParaRPr lang="en-US" sz="2400" dirty="0" smtClean="0"/>
          </a:p>
          <a:p>
            <a:r>
              <a:rPr lang="en-US" sz="2400" dirty="0" smtClean="0"/>
              <a:t>• Familiarize yourself with the resources provided to you in the exam booklet. </a:t>
            </a:r>
          </a:p>
          <a:p>
            <a:endParaRPr lang="en-US" sz="2400" dirty="0" smtClean="0"/>
          </a:p>
          <a:p>
            <a:pPr>
              <a:buFont typeface="Arial" pitchFamily="34" charset="0"/>
              <a:buChar char="•"/>
            </a:pPr>
            <a:r>
              <a:rPr lang="en-US" sz="2400" dirty="0" smtClean="0"/>
              <a:t>Read and answer the questions that are asked. </a:t>
            </a:r>
          </a:p>
          <a:p>
            <a:pPr>
              <a:buFont typeface="Arial" pitchFamily="34" charset="0"/>
              <a:buChar char="•"/>
            </a:pPr>
            <a:endParaRPr lang="en-US" sz="2400" dirty="0" smtClean="0"/>
          </a:p>
          <a:p>
            <a:pPr>
              <a:buFont typeface="Arial" pitchFamily="34" charset="0"/>
              <a:buChar char="•"/>
            </a:pPr>
            <a:r>
              <a:rPr lang="en-US" sz="2400" dirty="0" smtClean="0"/>
              <a:t>If you are asked to select the best answer, make a single selection and justify the reasoning for making that choice. </a:t>
            </a:r>
          </a:p>
          <a:p>
            <a:endParaRPr lang="en-US" sz="2400" dirty="0" smtClean="0"/>
          </a:p>
          <a:p>
            <a:r>
              <a:rPr lang="en-US" sz="2400" dirty="0" smtClean="0"/>
              <a:t>• If you are asked to make a comparison, mention both possibilities and then make a single choice with accompanying justification. </a:t>
            </a:r>
          </a:p>
          <a:p>
            <a:endParaRPr lang="en-US" sz="2400"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7620000" cy="5078313"/>
          </a:xfrm>
          <a:prstGeom prst="rect">
            <a:avLst/>
          </a:prstGeom>
          <a:noFill/>
        </p:spPr>
        <p:txBody>
          <a:bodyPr wrap="square" rtlCol="0">
            <a:spAutoFit/>
          </a:bodyPr>
          <a:lstStyle/>
          <a:p>
            <a:pPr algn="ctr"/>
            <a:r>
              <a:rPr lang="en-US" sz="3600" dirty="0" smtClean="0"/>
              <a:t>Calculator Based Questions</a:t>
            </a:r>
          </a:p>
          <a:p>
            <a:r>
              <a:rPr lang="en-US" sz="2400" dirty="0" smtClean="0"/>
              <a:t>• Show your work explicitly on all calculation problems. </a:t>
            </a:r>
          </a:p>
          <a:p>
            <a:endParaRPr lang="en-US" sz="2400" dirty="0" smtClean="0"/>
          </a:p>
          <a:p>
            <a:r>
              <a:rPr lang="en-US" sz="2400" dirty="0" smtClean="0"/>
              <a:t>• Be sure that numerical answers are reasonable. </a:t>
            </a:r>
          </a:p>
          <a:p>
            <a:endParaRPr lang="en-US" sz="2400" dirty="0" smtClean="0"/>
          </a:p>
          <a:p>
            <a:r>
              <a:rPr lang="en-US" sz="2400" dirty="0" smtClean="0"/>
              <a:t>• Remember that units of quantities are important and may be manipulated algebraically throughout a calculation. </a:t>
            </a:r>
          </a:p>
          <a:p>
            <a:endParaRPr lang="en-US" sz="2400" dirty="0" smtClean="0"/>
          </a:p>
          <a:p>
            <a:r>
              <a:rPr lang="en-US" sz="2400" dirty="0" smtClean="0"/>
              <a:t>• On calculator questions a numerical answer is required; showing a setup is not sufficient. </a:t>
            </a:r>
          </a:p>
          <a:p>
            <a:endParaRPr lang="en-US" sz="2400" dirty="0" smtClean="0"/>
          </a:p>
          <a:p>
            <a:r>
              <a:rPr lang="en-US" sz="2400" dirty="0" smtClean="0"/>
              <a:t>• Be cognizant of significant figure rules and how to apply them correctly. </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0"/>
            <a:ext cx="7721600" cy="5867400"/>
          </a:xfrm>
        </p:spPr>
        <p:txBody>
          <a:bodyPr/>
          <a:lstStyle/>
          <a:p>
            <a:r>
              <a:rPr lang="en-US" dirty="0" smtClean="0">
                <a:solidFill>
                  <a:schemeClr val="tx1"/>
                </a:solidFill>
              </a:rPr>
              <a:t>What Else?????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dirty="0" smtClean="0"/>
              <a:t>Question One</a:t>
            </a:r>
            <a:endParaRPr lang="en-US" sz="6000" b="1"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743200" y="1905000"/>
            <a:ext cx="6400800" cy="4438650"/>
          </a:xfrm>
        </p:spPr>
        <p:txBody>
          <a:bodyPr/>
          <a:lstStyle/>
          <a:p>
            <a:pPr algn="l"/>
            <a:endParaRPr lang="en-US" dirty="0"/>
          </a:p>
          <a:p>
            <a:pPr algn="l"/>
            <a:endParaRPr lang="en-US" dirty="0"/>
          </a:p>
        </p:txBody>
      </p:sp>
      <p:pic>
        <p:nvPicPr>
          <p:cNvPr id="3074" name="Picture 2"/>
          <p:cNvPicPr>
            <a:picLocks noChangeAspect="1" noChangeArrowheads="1"/>
          </p:cNvPicPr>
          <p:nvPr/>
        </p:nvPicPr>
        <p:blipFill>
          <a:blip r:embed="rId2" cstate="print"/>
          <a:srcRect l="15278" t="21296" r="16667" b="9259"/>
          <a:stretch>
            <a:fillRect/>
          </a:stretch>
        </p:blipFill>
        <p:spPr bwMode="auto">
          <a:xfrm>
            <a:off x="1066800" y="304800"/>
            <a:ext cx="7766304" cy="6172200"/>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ortrait Notebook">
  <a:themeElements>
    <a:clrScheme name="">
      <a:dk1>
        <a:srgbClr val="000000"/>
      </a:dk1>
      <a:lt1>
        <a:srgbClr val="FFFFFF"/>
      </a:lt1>
      <a:dk2>
        <a:srgbClr val="221304"/>
      </a:dk2>
      <a:lt2>
        <a:srgbClr val="FFFFFF"/>
      </a:lt2>
      <a:accent1>
        <a:srgbClr val="A1BD69"/>
      </a:accent1>
      <a:accent2>
        <a:srgbClr val="3694B6"/>
      </a:accent2>
      <a:accent3>
        <a:srgbClr val="FFFFFF"/>
      </a:accent3>
      <a:accent4>
        <a:srgbClr val="000000"/>
      </a:accent4>
      <a:accent5>
        <a:srgbClr val="CDDBB9"/>
      </a:accent5>
      <a:accent6>
        <a:srgbClr val="3086A5"/>
      </a:accent6>
      <a:hlink>
        <a:srgbClr val="9191E1"/>
      </a:hlink>
      <a:folHlink>
        <a:srgbClr val="CC9864"/>
      </a:folHlink>
    </a:clrScheme>
    <a:fontScheme name="Portrait 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lnDef>
  </a:objectDefaults>
  <a:extraClrSchemeLst>
    <a:extraClrScheme>
      <a:clrScheme name="Portrait 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Portrait 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Portrait 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rtrait Notebook 4">
        <a:dk1>
          <a:srgbClr val="000066"/>
        </a:dk1>
        <a:lt1>
          <a:srgbClr val="FDEDFD"/>
        </a:lt1>
        <a:dk2>
          <a:srgbClr val="221304"/>
        </a:dk2>
        <a:lt2>
          <a:srgbClr val="F3D9F3"/>
        </a:lt2>
        <a:accent1>
          <a:srgbClr val="A1BD69"/>
        </a:accent1>
        <a:accent2>
          <a:srgbClr val="3694B6"/>
        </a:accent2>
        <a:accent3>
          <a:srgbClr val="FEF4FE"/>
        </a:accent3>
        <a:accent4>
          <a:srgbClr val="000056"/>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Portrait Notebook 5">
        <a:dk1>
          <a:srgbClr val="000000"/>
        </a:dk1>
        <a:lt1>
          <a:srgbClr val="EBF6FD"/>
        </a:lt1>
        <a:dk2>
          <a:srgbClr val="221304"/>
        </a:dk2>
        <a:lt2>
          <a:srgbClr val="CCECFF"/>
        </a:lt2>
        <a:accent1>
          <a:srgbClr val="A1BD69"/>
        </a:accent1>
        <a:accent2>
          <a:srgbClr val="3694B6"/>
        </a:accent2>
        <a:accent3>
          <a:srgbClr val="F3FAFE"/>
        </a:accent3>
        <a:accent4>
          <a:srgbClr val="000000"/>
        </a:accent4>
        <a:accent5>
          <a:srgbClr val="CDDBB9"/>
        </a:accent5>
        <a:accent6>
          <a:srgbClr val="3086A5"/>
        </a:accent6>
        <a:hlink>
          <a:srgbClr val="9191E1"/>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551</TotalTime>
  <Words>2620</Words>
  <Application>Microsoft Office PowerPoint</Application>
  <PresentationFormat>On-screen Show (4:3)</PresentationFormat>
  <Paragraphs>254</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Portrait Notebook</vt:lpstr>
      <vt:lpstr>2011 AP Chemistry Exam Review </vt:lpstr>
      <vt:lpstr>2015 AP Chemistry Exam Format</vt:lpstr>
      <vt:lpstr>Free-Response Skills Assessed</vt:lpstr>
      <vt:lpstr>The 2011 STATS</vt:lpstr>
      <vt:lpstr>Internally Consistent</vt:lpstr>
      <vt:lpstr>Internally Consistent</vt:lpstr>
      <vt:lpstr>Entry Point </vt:lpstr>
      <vt:lpstr>Question One</vt:lpstr>
      <vt:lpstr>PowerPoint Presentation</vt:lpstr>
      <vt:lpstr>PowerPoint Presentation</vt:lpstr>
      <vt:lpstr>Two most common entry points on equilibrium questions</vt:lpstr>
      <vt:lpstr>Chief Reader Comments </vt:lpstr>
      <vt:lpstr> Grade Distribution Question 1</vt:lpstr>
      <vt:lpstr>Chief Reader Comments </vt:lpstr>
      <vt:lpstr>Chief Reader Comments </vt:lpstr>
      <vt:lpstr>Chief Reader Comments </vt:lpstr>
      <vt:lpstr>Chief Reader Comments </vt:lpstr>
      <vt:lpstr>Chief Reader Comments </vt:lpstr>
      <vt:lpstr>Question Two</vt:lpstr>
      <vt:lpstr>Science Practices </vt:lpstr>
      <vt:lpstr>Science Practices </vt:lpstr>
      <vt:lpstr> </vt:lpstr>
      <vt:lpstr> </vt:lpstr>
      <vt:lpstr> </vt:lpstr>
      <vt:lpstr> </vt:lpstr>
      <vt:lpstr> </vt:lpstr>
      <vt:lpstr> </vt:lpstr>
      <vt:lpstr> </vt:lpstr>
      <vt:lpstr> </vt:lpstr>
      <vt:lpstr>Note on Sig Figs</vt:lpstr>
      <vt:lpstr>Note on Sig Figs</vt:lpstr>
      <vt:lpstr>Chief Reader’s Comments on Sig Figs and molar mass</vt:lpstr>
      <vt:lpstr>Note on Sig Figs</vt:lpstr>
      <vt:lpstr>Chief Reader Comments </vt:lpstr>
      <vt:lpstr> Grade Distribution Question 2</vt:lpstr>
      <vt:lpstr>Chief Reader Comments </vt:lpstr>
      <vt:lpstr>Chief Reader Comments </vt:lpstr>
      <vt:lpstr>Chief Reader Comments </vt:lpstr>
      <vt:lpstr>Question Three</vt:lpstr>
      <vt:lpstr> </vt:lpstr>
      <vt:lpstr> </vt:lpstr>
      <vt:lpstr> </vt:lpstr>
      <vt:lpstr> </vt:lpstr>
      <vt:lpstr> </vt:lpstr>
      <vt:lpstr>Chief Reader Comments </vt:lpstr>
      <vt:lpstr> Grade Distribution Question 3</vt:lpstr>
      <vt:lpstr>Chief Reader Comments </vt:lpstr>
      <vt:lpstr>Chief Reader Comments </vt:lpstr>
      <vt:lpstr>Chief Reader Comments </vt:lpstr>
      <vt:lpstr>Question Four</vt:lpstr>
      <vt:lpstr>Chief Reader Comments </vt:lpstr>
      <vt:lpstr>PowerPoint Presentation</vt:lpstr>
      <vt:lpstr>PowerPoint Presentation</vt:lpstr>
      <vt:lpstr>PowerPoint Presentation</vt:lpstr>
      <vt:lpstr> Grade Distribution Question 4</vt:lpstr>
      <vt:lpstr>Question Five</vt:lpstr>
      <vt:lpstr>PowerPoint Presentation</vt:lpstr>
      <vt:lpstr>PowerPoint Presentation</vt:lpstr>
      <vt:lpstr>PowerPoint Presentation</vt:lpstr>
      <vt:lpstr>PowerPoint Presentation</vt:lpstr>
      <vt:lpstr>Chief Reader Comments </vt:lpstr>
      <vt:lpstr> Grade Distribution Question 5</vt:lpstr>
      <vt:lpstr>Question Six</vt:lpstr>
      <vt:lpstr>PowerPoint Presentation</vt:lpstr>
      <vt:lpstr>PowerPoint Presentation</vt:lpstr>
      <vt:lpstr>PowerPoint Presentation</vt:lpstr>
      <vt:lpstr>PowerPoint Presentation</vt:lpstr>
      <vt:lpstr>Chief Reader Comments </vt:lpstr>
      <vt:lpstr> Grade Distribution Question 6</vt:lpstr>
      <vt:lpstr>Chief Reader Comments</vt:lpstr>
      <vt:lpstr>CRC: Common to all questions</vt:lpstr>
      <vt:lpstr>CRC: Common to all questions</vt:lpstr>
      <vt:lpstr>PowerPoint Presentation</vt:lpstr>
      <vt:lpstr>PowerPoint Presentation</vt:lpstr>
      <vt:lpstr>PowerPoint Presentation</vt:lpstr>
      <vt:lpstr>What Else?????</vt:lpstr>
    </vt:vector>
  </TitlesOfParts>
  <Company>DISD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AP Chemistry Exam Review</dc:title>
  <dc:creator>DISD</dc:creator>
  <cp:lastModifiedBy>profile creator</cp:lastModifiedBy>
  <cp:revision>53</cp:revision>
  <dcterms:created xsi:type="dcterms:W3CDTF">2012-01-03T16:02:27Z</dcterms:created>
  <dcterms:modified xsi:type="dcterms:W3CDTF">2015-04-15T16:35:53Z</dcterms:modified>
</cp:coreProperties>
</file>