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  <p:sldId id="294" r:id="rId4"/>
    <p:sldId id="295" r:id="rId5"/>
    <p:sldId id="297" r:id="rId6"/>
    <p:sldId id="296" r:id="rId7"/>
    <p:sldId id="262" r:id="rId8"/>
    <p:sldId id="263" r:id="rId9"/>
    <p:sldId id="257" r:id="rId10"/>
    <p:sldId id="258" r:id="rId11"/>
    <p:sldId id="259" r:id="rId12"/>
    <p:sldId id="264" r:id="rId13"/>
    <p:sldId id="267" r:id="rId14"/>
    <p:sldId id="265" r:id="rId15"/>
    <p:sldId id="261" r:id="rId16"/>
    <p:sldId id="266" r:id="rId17"/>
    <p:sldId id="260" r:id="rId18"/>
    <p:sldId id="268" r:id="rId19"/>
    <p:sldId id="286" r:id="rId20"/>
    <p:sldId id="269" r:id="rId21"/>
    <p:sldId id="270" r:id="rId22"/>
    <p:sldId id="271" r:id="rId23"/>
    <p:sldId id="277" r:id="rId24"/>
    <p:sldId id="272" r:id="rId25"/>
    <p:sldId id="287" r:id="rId26"/>
    <p:sldId id="288" r:id="rId27"/>
    <p:sldId id="289" r:id="rId28"/>
    <p:sldId id="308" r:id="rId29"/>
    <p:sldId id="290" r:id="rId30"/>
    <p:sldId id="292" r:id="rId31"/>
    <p:sldId id="307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7D60E6-2B2F-477D-BFED-1C613993DBBF}" type="datetimeFigureOut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84A795-A4A8-43C3-8D31-D6077D6DA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FC673-9896-4D5D-8187-B28E0F3580E1}" type="datetimeFigureOut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E5A7F-04DC-42E5-9384-DFE52BB2A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56ABB-07D6-457D-AC99-C921453CA50D}" type="datetimeFigureOut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50FC5-E68D-4159-81EB-0B40231B7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76663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BC0E5-0143-4D14-8D4D-756DC58F08D9}" type="datetimeFigureOut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8663" y="6111875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A89B9-6A5C-4774-9705-59AB8C03B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663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DE358-96A3-4D39-858A-7B1EEE7B4294}" type="datetimeFigureOut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663" y="6111875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112A9-2ADF-4A6F-A1BC-C3E93FE5E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BCB04-B9C5-4680-86CE-2124D383060F}" type="datetimeFigureOut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BA947-A73D-4BE7-829D-0A3C2CB75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6406C0-8266-45DB-A42A-53050197653F}" type="datetimeFigureOut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2B59DF-1294-486C-A19D-669CC90BF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C346A-57CA-4E33-ABB5-EEF6D8AA5794}" type="datetimeFigureOut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543DB-A04B-41E4-99BA-32F5797DE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F65D1-91C2-43E5-B6C9-217E1157BC3A}" type="datetimeFigureOut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2AB9F-D476-4761-91BE-88150C093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405FC-7D1A-4CF8-BC11-E1C3D5D5008F}" type="datetimeFigureOut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120CB-E6C1-4A83-BFCC-C1C17DAA9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401652-9AE1-4C56-A235-7EA9A1F1E542}" type="datetimeFigureOut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73CCB0-3856-48C6-AA43-5B3B526B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B7D68-9CD5-47C4-911D-3F4EBE23EAB3}" type="datetimeFigureOut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E1C25-DD7A-4ED8-8464-85810B0C5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2E84F3-CE48-4CC3-8E1A-7AB556AB1228}" type="datetimeFigureOut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46211E-8400-4E4A-90AA-90388920A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14148AA-2012-40FD-89CF-3639B5905A47}" type="datetimeFigureOut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A436B83-4B4B-46FD-88F0-1D9634EF7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2" r:id="rId2"/>
    <p:sldLayoutId id="2147483686" r:id="rId3"/>
    <p:sldLayoutId id="2147483681" r:id="rId4"/>
    <p:sldLayoutId id="2147483680" r:id="rId5"/>
    <p:sldLayoutId id="2147483679" r:id="rId6"/>
    <p:sldLayoutId id="2147483687" r:id="rId7"/>
    <p:sldLayoutId id="2147483678" r:id="rId8"/>
    <p:sldLayoutId id="2147483688" r:id="rId9"/>
    <p:sldLayoutId id="2147483677" r:id="rId10"/>
    <p:sldLayoutId id="2147483676" r:id="rId11"/>
    <p:sldLayoutId id="2147483683" r:id="rId12"/>
    <p:sldLayoutId id="2147483684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/>
              <a:t>AP Free Response Question Analysis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6000" b="1" dirty="0" smtClean="0">
                <a:solidFill>
                  <a:schemeClr val="tx1"/>
                </a:solidFill>
              </a:rPr>
              <a:t>Equilibrium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563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Calculations	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183563" cy="4187825"/>
          </a:xfrm>
        </p:spPr>
        <p:txBody>
          <a:bodyPr/>
          <a:lstStyle/>
          <a:p>
            <a:r>
              <a:rPr lang="en-US" smtClean="0"/>
              <a:t>86 subparts of those were calculations</a:t>
            </a:r>
          </a:p>
          <a:p>
            <a:r>
              <a:rPr lang="en-US" smtClean="0"/>
              <a:t>61% of the subparts</a:t>
            </a:r>
          </a:p>
          <a:p>
            <a:endParaRPr lang="en-US" smtClean="0"/>
          </a:p>
          <a:p>
            <a:r>
              <a:rPr lang="en-US" smtClean="0"/>
              <a:t>The word “calculate” appeared 64 times</a:t>
            </a:r>
          </a:p>
          <a:p>
            <a:r>
              <a:rPr lang="en-US" smtClean="0"/>
              <a:t>An average of almost 3 times per question</a:t>
            </a:r>
          </a:p>
          <a:p>
            <a:r>
              <a:rPr lang="en-US" smtClean="0"/>
              <a:t>45% of the subparts had this word.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Only two types of Equilibrium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43000"/>
            <a:ext cx="3930650" cy="792162"/>
          </a:xfrm>
        </p:spPr>
        <p:txBody>
          <a:bodyPr/>
          <a:lstStyle/>
          <a:p>
            <a:pPr algn="ctr"/>
            <a:r>
              <a:rPr lang="en-US" dirty="0" smtClean="0"/>
              <a:t>You are given Keq	</a:t>
            </a:r>
          </a:p>
        </p:txBody>
      </p:sp>
      <p:sp>
        <p:nvSpPr>
          <p:cNvPr id="9220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00" y="1143000"/>
            <a:ext cx="3930650" cy="792162"/>
          </a:xfrm>
        </p:spPr>
        <p:txBody>
          <a:bodyPr/>
          <a:lstStyle/>
          <a:p>
            <a:pPr algn="ctr"/>
            <a:r>
              <a:rPr lang="en-US" dirty="0" smtClean="0"/>
              <a:t>Asked to find Keq</a:t>
            </a:r>
          </a:p>
        </p:txBody>
      </p:sp>
      <p:sp>
        <p:nvSpPr>
          <p:cNvPr id="9221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52600"/>
            <a:ext cx="3930650" cy="3489325"/>
          </a:xfrm>
        </p:spPr>
        <p:txBody>
          <a:bodyPr/>
          <a:lstStyle/>
          <a:p>
            <a:r>
              <a:rPr lang="en-US" dirty="0" smtClean="0"/>
              <a:t>12 times</a:t>
            </a:r>
          </a:p>
          <a:p>
            <a:r>
              <a:rPr lang="en-US" dirty="0" smtClean="0"/>
              <a:t>Means that you will have an “X” in the RICE table and you will find the “X”.  </a:t>
            </a:r>
          </a:p>
          <a:p>
            <a:r>
              <a:rPr lang="en-US" dirty="0" smtClean="0"/>
              <a:t>Fill out the RICE table completely.  </a:t>
            </a:r>
          </a:p>
          <a:p>
            <a:r>
              <a:rPr lang="en-US" dirty="0" smtClean="0"/>
              <a:t>Often the RICE table once filled-in will provide you some points.	</a:t>
            </a:r>
          </a:p>
        </p:txBody>
      </p:sp>
      <p:sp>
        <p:nvSpPr>
          <p:cNvPr id="9222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752600"/>
            <a:ext cx="3930650" cy="3489325"/>
          </a:xfrm>
        </p:spPr>
        <p:txBody>
          <a:bodyPr/>
          <a:lstStyle/>
          <a:p>
            <a:r>
              <a:rPr lang="en-US" dirty="0" smtClean="0"/>
              <a:t>13 times</a:t>
            </a:r>
          </a:p>
          <a:p>
            <a:r>
              <a:rPr lang="en-US" dirty="0" smtClean="0"/>
              <a:t>Means that you will have all values to fill in the RICE table.  </a:t>
            </a:r>
          </a:p>
          <a:p>
            <a:r>
              <a:rPr lang="en-US" dirty="0" smtClean="0"/>
              <a:t>Often this is done by providing you with pH or percent ionization (if aqueous) or dissociation (if a gas).   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allAtOnce"/>
      <p:bldP spid="9220" grpId="0" build="allAtOnce"/>
      <p:bldP spid="9221" grpId="0" uiExpand="1" build="p"/>
      <p:bldP spid="922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13896" t="34138" r="13924" b="6407"/>
          <a:stretch>
            <a:fillRect/>
          </a:stretch>
        </p:blipFill>
        <p:spPr>
          <a:xfrm>
            <a:off x="407096" y="838200"/>
            <a:ext cx="5143500" cy="4419600"/>
          </a:xfrm>
        </p:spPr>
      </p:pic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5943600" y="1143000"/>
            <a:ext cx="2590800" cy="1447800"/>
          </a:xfrm>
          <a:prstGeom prst="wedgeRoundRectCallout">
            <a:avLst>
              <a:gd name="adj1" fmla="val -103347"/>
              <a:gd name="adj2" fmla="val -39256"/>
              <a:gd name="adj3" fmla="val 16667"/>
            </a:avLst>
          </a:prstGeom>
          <a:solidFill>
            <a:srgbClr val="92D05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 dirty="0"/>
              <a:t>Usually the Keq value is given to the right of the equation.</a:t>
            </a:r>
            <a:endParaRPr lang="en-US" dirty="0"/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5715000" y="3657600"/>
            <a:ext cx="2590800" cy="1752600"/>
          </a:xfrm>
          <a:prstGeom prst="wedgeRoundRectCallout">
            <a:avLst>
              <a:gd name="adj1" fmla="val -113163"/>
              <a:gd name="adj2" fmla="val -63859"/>
              <a:gd name="adj3" fmla="val 16667"/>
            </a:avLst>
          </a:prstGeom>
          <a:solidFill>
            <a:srgbClr val="FFC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/>
              <a:t>The equations are always centered and will be balanced.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13896" t="35163" r="13924" b="6407"/>
          <a:stretch>
            <a:fillRect/>
          </a:stretch>
        </p:blipFill>
        <p:spPr>
          <a:xfrm>
            <a:off x="381000" y="914400"/>
            <a:ext cx="5143500" cy="4343400"/>
          </a:xfrm>
        </p:spPr>
      </p:pic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5257800" y="533400"/>
            <a:ext cx="3276600" cy="5715000"/>
          </a:xfrm>
          <a:prstGeom prst="wedgeRoundRectCallout">
            <a:avLst>
              <a:gd name="adj1" fmla="val -81834"/>
              <a:gd name="adj2" fmla="val -35011"/>
              <a:gd name="adj3" fmla="val 16667"/>
            </a:avLst>
          </a:prstGeom>
          <a:solidFill>
            <a:srgbClr val="92D05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 dirty="0"/>
              <a:t>As soon as you see the value for Keq </a:t>
            </a:r>
            <a:r>
              <a:rPr lang="en-US" b="1" dirty="0" smtClean="0"/>
              <a:t>is provided to you</a:t>
            </a:r>
            <a:r>
              <a:rPr lang="en-US" b="1" dirty="0"/>
              <a:t>, you know several things:</a:t>
            </a:r>
          </a:p>
          <a:p>
            <a:endParaRPr lang="en-US" b="1" dirty="0"/>
          </a:p>
          <a:p>
            <a:pPr>
              <a:buFontTx/>
              <a:buChar char="•"/>
            </a:pPr>
            <a:r>
              <a:rPr lang="en-US" dirty="0"/>
              <a:t>RICE table will have an “X” in it.</a:t>
            </a:r>
          </a:p>
          <a:p>
            <a:pPr>
              <a:buFontTx/>
              <a:buChar char="•"/>
            </a:pPr>
            <a:r>
              <a:rPr lang="en-US" dirty="0"/>
              <a:t>Will be looking for a value from the RICE table.</a:t>
            </a:r>
          </a:p>
          <a:p>
            <a:pPr>
              <a:buFontTx/>
              <a:buChar char="•"/>
            </a:pPr>
            <a:r>
              <a:rPr lang="en-US" dirty="0"/>
              <a:t>Will be using the equation provided as the “R” part in RICE table.</a:t>
            </a:r>
          </a:p>
          <a:p>
            <a:pPr>
              <a:buFontTx/>
              <a:buChar char="•"/>
            </a:pPr>
            <a:r>
              <a:rPr lang="en-US" dirty="0"/>
              <a:t>May answer more than one subpart by filling out the RICE table.  </a:t>
            </a:r>
          </a:p>
          <a:p>
            <a:pPr>
              <a:buFontTx/>
              <a:buChar char="•"/>
            </a:pPr>
            <a:r>
              <a:rPr lang="en-US" dirty="0"/>
              <a:t>Remember you can do the question in any order that you want.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 bwMode="auto">
          <a:xfrm>
            <a:off x="533400" y="533400"/>
            <a:ext cx="8183563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effectLst/>
              </a:rPr>
              <a:t>Entry Point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183563" cy="4187825"/>
          </a:xfrm>
        </p:spPr>
        <p:txBody>
          <a:bodyPr/>
          <a:lstStyle/>
          <a:p>
            <a:r>
              <a:rPr lang="en-US" dirty="0" smtClean="0"/>
              <a:t>The questions are designed to have an “entry point” for the student.  </a:t>
            </a:r>
          </a:p>
          <a:p>
            <a:r>
              <a:rPr lang="en-US" dirty="0" smtClean="0"/>
              <a:t>An entry point is a relatively easy question (usually worth one point).</a:t>
            </a:r>
          </a:p>
          <a:p>
            <a:r>
              <a:rPr lang="en-US" dirty="0" smtClean="0"/>
              <a:t>It is designed to give the students a feeling of “I can do this problem”</a:t>
            </a:r>
          </a:p>
          <a:p>
            <a:r>
              <a:rPr lang="en-US" dirty="0" smtClean="0"/>
              <a:t>Build confidence in the student so they attempt to do the problem.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8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Write the Equilibrium Expression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13" y="2590800"/>
            <a:ext cx="7772400" cy="3429000"/>
          </a:xfrm>
        </p:spPr>
        <p:txBody>
          <a:bodyPr>
            <a:normAutofit/>
          </a:bodyPr>
          <a:lstStyle/>
          <a:p>
            <a:pPr marL="36513" algn="ctr">
              <a:spcBef>
                <a:spcPct val="0"/>
              </a:spcBef>
            </a:pPr>
            <a:r>
              <a:rPr lang="en-US" sz="5400" b="1" dirty="0" smtClean="0">
                <a:solidFill>
                  <a:srgbClr val="C00000"/>
                </a:solidFill>
              </a:rPr>
              <a:t>17 times</a:t>
            </a:r>
          </a:p>
          <a:p>
            <a:pPr marL="36513" algn="ctr">
              <a:spcBef>
                <a:spcPct val="0"/>
              </a:spcBef>
            </a:pPr>
            <a:r>
              <a:rPr lang="en-US" sz="5400" dirty="0" smtClean="0">
                <a:solidFill>
                  <a:srgbClr val="C00000"/>
                </a:solidFill>
              </a:rPr>
              <a:t>(This is the most common entry point in these questions)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13896" t="35163" r="13924" b="6407"/>
          <a:stretch>
            <a:fillRect/>
          </a:stretch>
        </p:blipFill>
        <p:spPr>
          <a:xfrm>
            <a:off x="381000" y="1066800"/>
            <a:ext cx="5143500" cy="4343400"/>
          </a:xfrm>
        </p:spPr>
      </p:pic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5943600" y="1143000"/>
            <a:ext cx="2590800" cy="838200"/>
          </a:xfrm>
          <a:prstGeom prst="wedgeRoundRectCallout">
            <a:avLst>
              <a:gd name="adj1" fmla="val -104475"/>
              <a:gd name="adj2" fmla="val 83259"/>
              <a:gd name="adj3" fmla="val 16667"/>
            </a:avLst>
          </a:prstGeom>
          <a:solidFill>
            <a:srgbClr val="92D05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/>
              <a:t>Entry Point for this question.</a:t>
            </a:r>
            <a:endParaRPr lang="en-US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5715000" y="4419600"/>
            <a:ext cx="2590800" cy="1676400"/>
          </a:xfrm>
          <a:prstGeom prst="wedgeRoundRectCallout">
            <a:avLst>
              <a:gd name="adj1" fmla="val -120648"/>
              <a:gd name="adj2" fmla="val -61346"/>
              <a:gd name="adj3" fmla="val 16667"/>
            </a:avLst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 dirty="0"/>
              <a:t>Sometimes the second stem also has an entry point.  This one does not.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183562" cy="21494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Support yourself 21% of the time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049587" cy="792162"/>
          </a:xfrm>
        </p:spPr>
        <p:txBody>
          <a:bodyPr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“Justify your answer“</a:t>
            </a:r>
            <a:endParaRPr lang="en-US" dirty="0"/>
          </a:p>
        </p:txBody>
      </p:sp>
      <p:sp>
        <p:nvSpPr>
          <p:cNvPr id="11268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963" y="579438"/>
            <a:ext cx="3930650" cy="792162"/>
          </a:xfrm>
        </p:spPr>
        <p:txBody>
          <a:bodyPr/>
          <a:lstStyle/>
          <a:p>
            <a:pPr algn="ctr"/>
            <a:r>
              <a:rPr lang="en-US" smtClean="0"/>
              <a:t>Others	</a:t>
            </a:r>
          </a:p>
        </p:txBody>
      </p:sp>
      <p:sp>
        <p:nvSpPr>
          <p:cNvPr id="11269" name="Content Placeholder 4"/>
          <p:cNvSpPr>
            <a:spLocks noGrp="1"/>
          </p:cNvSpPr>
          <p:nvPr>
            <p:ph sz="quarter" idx="2"/>
          </p:nvPr>
        </p:nvSpPr>
        <p:spPr>
          <a:xfrm>
            <a:off x="608013" y="1447800"/>
            <a:ext cx="2897187" cy="3489325"/>
          </a:xfrm>
        </p:spPr>
        <p:txBody>
          <a:bodyPr/>
          <a:lstStyle/>
          <a:p>
            <a:r>
              <a:rPr lang="en-US" smtClean="0"/>
              <a:t>Appeared 22 times on the subparts (15.6 percent of them)</a:t>
            </a:r>
          </a:p>
        </p:txBody>
      </p:sp>
      <p:sp>
        <p:nvSpPr>
          <p:cNvPr id="11270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447800"/>
            <a:ext cx="4468813" cy="3489325"/>
          </a:xfrm>
        </p:spPr>
        <p:txBody>
          <a:bodyPr/>
          <a:lstStyle/>
          <a:p>
            <a:r>
              <a:rPr lang="en-US" smtClean="0"/>
              <a:t>Support your answer with a calculation: 4</a:t>
            </a:r>
          </a:p>
          <a:p>
            <a:r>
              <a:rPr lang="en-US" smtClean="0"/>
              <a:t>“Explain your answer”: 2</a:t>
            </a:r>
          </a:p>
          <a:p>
            <a:r>
              <a:rPr lang="en-US" smtClean="0"/>
              <a:t>“Account for this __”: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13896" t="35163" r="13924" b="6407"/>
          <a:stretch>
            <a:fillRect/>
          </a:stretch>
        </p:blipFill>
        <p:spPr>
          <a:xfrm>
            <a:off x="457200" y="914400"/>
            <a:ext cx="5143500" cy="4343400"/>
          </a:xfrm>
        </p:spPr>
      </p:pic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6248400" y="2819400"/>
            <a:ext cx="2590800" cy="609600"/>
          </a:xfrm>
          <a:prstGeom prst="wedgeRoundRectCallout">
            <a:avLst>
              <a:gd name="adj1" fmla="val -230481"/>
              <a:gd name="adj2" fmla="val -95066"/>
              <a:gd name="adj3" fmla="val 16667"/>
            </a:avLst>
          </a:prstGeom>
          <a:solidFill>
            <a:srgbClr val="FFC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/>
              <a:t>Calculate</a:t>
            </a:r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248400" y="2819400"/>
            <a:ext cx="2590800" cy="609600"/>
          </a:xfrm>
          <a:prstGeom prst="wedgeRoundRectCallout">
            <a:avLst>
              <a:gd name="adj1" fmla="val -234348"/>
              <a:gd name="adj2" fmla="val 180276"/>
              <a:gd name="adj3" fmla="val 16667"/>
            </a:avLst>
          </a:prstGeom>
          <a:solidFill>
            <a:srgbClr val="FFC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/>
              <a:t>Calculate</a:t>
            </a:r>
            <a:endParaRPr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248400" y="2819400"/>
            <a:ext cx="2590800" cy="609600"/>
          </a:xfrm>
          <a:prstGeom prst="wedgeRoundRectCallout">
            <a:avLst>
              <a:gd name="adj1" fmla="val -231930"/>
              <a:gd name="adj2" fmla="val 241921"/>
              <a:gd name="adj3" fmla="val 16667"/>
            </a:avLst>
          </a:prstGeom>
          <a:solidFill>
            <a:srgbClr val="FFC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/>
              <a:t>Calculate</a:t>
            </a:r>
            <a:endParaRPr lang="en-US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6248400" y="2819400"/>
            <a:ext cx="2590800" cy="609600"/>
          </a:xfrm>
          <a:prstGeom prst="wedgeRoundRectCallout">
            <a:avLst>
              <a:gd name="adj1" fmla="val -234349"/>
              <a:gd name="adj2" fmla="val 305620"/>
              <a:gd name="adj3" fmla="val 16667"/>
            </a:avLst>
          </a:prstGeom>
          <a:solidFill>
            <a:srgbClr val="FFC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/>
              <a:t>Calculate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1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848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Calculate = you must have some type of math calculations to support your answer.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Typical Scores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676400"/>
          <a:ext cx="8077200" cy="3723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  <a:gridCol w="2019300"/>
                <a:gridCol w="2019300"/>
              </a:tblGrid>
              <a:tr h="11224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Mean Score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Out of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Percentage</a:t>
                      </a:r>
                      <a:endParaRPr lang="en-US" sz="2000" dirty="0"/>
                    </a:p>
                  </a:txBody>
                  <a:tcPr/>
                </a:tc>
              </a:tr>
              <a:tr h="65030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2003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3.35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33.5%</a:t>
                      </a:r>
                      <a:endParaRPr lang="en-US" sz="3200" dirty="0"/>
                    </a:p>
                  </a:txBody>
                  <a:tcPr/>
                </a:tc>
              </a:tr>
              <a:tr h="65030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2004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4.7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47.0%</a:t>
                      </a:r>
                      <a:endParaRPr lang="en-US" sz="3200" dirty="0"/>
                    </a:p>
                  </a:txBody>
                  <a:tcPr/>
                </a:tc>
              </a:tr>
              <a:tr h="65030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2005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5.58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55.8%</a:t>
                      </a:r>
                      <a:endParaRPr lang="en-US" sz="3200" dirty="0"/>
                    </a:p>
                  </a:txBody>
                  <a:tcPr/>
                </a:tc>
              </a:tr>
              <a:tr h="65030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2008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4.17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46.3%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/>
          </p:cNvSpPr>
          <p:nvPr>
            <p:ph type="ctrTitle"/>
          </p:nvPr>
        </p:nvSpPr>
        <p:spPr bwMode="auto">
          <a:xfrm>
            <a:off x="685800" y="609600"/>
            <a:ext cx="7772400" cy="54864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effectLst/>
              </a:rPr>
              <a:t>SHOW YOUR WORK</a:t>
            </a:r>
            <a:br>
              <a:rPr lang="en-US" sz="4800" dirty="0" smtClean="0">
                <a:solidFill>
                  <a:srgbClr val="C00000"/>
                </a:solidFill>
                <a:effectLst/>
              </a:rPr>
            </a:br>
            <a:r>
              <a:rPr lang="en-US" sz="4800" dirty="0" smtClean="0">
                <a:solidFill>
                  <a:srgbClr val="C00000"/>
                </a:solidFill>
                <a:effectLst/>
              </a:rPr>
              <a:t/>
            </a:r>
            <a:br>
              <a:rPr lang="en-US" sz="4800" dirty="0" smtClean="0">
                <a:solidFill>
                  <a:srgbClr val="C00000"/>
                </a:solidFill>
                <a:effectLst/>
              </a:rPr>
            </a:br>
            <a:r>
              <a:rPr lang="en-US" sz="2400" dirty="0" smtClean="0">
                <a:solidFill>
                  <a:srgbClr val="C00000"/>
                </a:solidFill>
                <a:effectLst/>
              </a:rPr>
              <a:t/>
            </a:r>
            <a:br>
              <a:rPr lang="en-US" sz="2400" dirty="0" smtClean="0">
                <a:solidFill>
                  <a:srgbClr val="C00000"/>
                </a:solidFill>
                <a:effectLst/>
              </a:rPr>
            </a:br>
            <a:r>
              <a:rPr lang="en-US" sz="4800" dirty="0" smtClean="0">
                <a:solidFill>
                  <a:srgbClr val="C00000"/>
                </a:solidFill>
                <a:effectLst/>
              </a:rPr>
              <a:t>SHOW ALL OF YOUR WORK</a:t>
            </a:r>
            <a:br>
              <a:rPr lang="en-US" sz="4800" dirty="0" smtClean="0">
                <a:solidFill>
                  <a:srgbClr val="C00000"/>
                </a:solidFill>
                <a:effectLst/>
              </a:rPr>
            </a:br>
            <a:r>
              <a:rPr lang="en-US" sz="4800" dirty="0" smtClean="0">
                <a:solidFill>
                  <a:srgbClr val="C00000"/>
                </a:solidFill>
                <a:effectLst/>
              </a:rPr>
              <a:t/>
            </a:r>
            <a:br>
              <a:rPr lang="en-US" sz="4800" dirty="0" smtClean="0">
                <a:solidFill>
                  <a:srgbClr val="C00000"/>
                </a:solidFill>
                <a:effectLst/>
              </a:rPr>
            </a:br>
            <a:r>
              <a:rPr lang="en-US" sz="2400" dirty="0" smtClean="0">
                <a:solidFill>
                  <a:srgbClr val="C00000"/>
                </a:solidFill>
                <a:effectLst/>
              </a:rPr>
              <a:t/>
            </a:r>
            <a:br>
              <a:rPr lang="en-US" sz="2400" dirty="0" smtClean="0">
                <a:solidFill>
                  <a:srgbClr val="C00000"/>
                </a:solidFill>
                <a:effectLst/>
              </a:rPr>
            </a:br>
            <a:r>
              <a:rPr lang="en-US" sz="4800" dirty="0" smtClean="0">
                <a:solidFill>
                  <a:srgbClr val="C00000"/>
                </a:solidFill>
                <a:effectLst/>
              </a:rPr>
              <a:t>SHOW MORE OF YOUR WORK!!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>
          <a:xfrm>
            <a:off x="533400" y="533400"/>
            <a:ext cx="8183563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effectLst/>
              </a:rPr>
              <a:t>Internally consistence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183563" cy="4187825"/>
          </a:xfrm>
        </p:spPr>
        <p:txBody>
          <a:bodyPr/>
          <a:lstStyle/>
          <a:p>
            <a:r>
              <a:rPr lang="en-US" dirty="0" smtClean="0"/>
              <a:t>Every question on the Free-response part of the test will be graded on an “internally consistence” basis.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That means that if you make a math mistake and show your work, you can still get credit for your answers if the work is consistence with your mistake.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xfrm>
            <a:off x="533400" y="533400"/>
            <a:ext cx="8183563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effectLst/>
              </a:rPr>
              <a:t>Internally consistence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183563" cy="4187825"/>
          </a:xfrm>
        </p:spPr>
        <p:txBody>
          <a:bodyPr/>
          <a:lstStyle/>
          <a:p>
            <a:r>
              <a:rPr lang="en-US" dirty="0" smtClean="0"/>
              <a:t>If you need the answer from subpart (a) to do subpart (b) and you make a mistake in (a) but use that answer correctly to get the answer for subpart (b), you can still get fill credit on subpart (b).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514600"/>
            <a:ext cx="8183563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0" dirty="0" smtClean="0">
                <a:solidFill>
                  <a:srgbClr val="C00000"/>
                </a:solidFill>
                <a:effectLst/>
              </a:rPr>
              <a:t>2011 Form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 l="16112" t="10001" r="15555" b="10001"/>
          <a:stretch>
            <a:fillRect/>
          </a:stretch>
        </p:blipFill>
        <p:spPr bwMode="auto">
          <a:xfrm>
            <a:off x="381000" y="381000"/>
            <a:ext cx="8229600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/>
          <p:nvPr/>
        </p:nvSpPr>
        <p:spPr>
          <a:xfrm>
            <a:off x="5257800" y="1752600"/>
            <a:ext cx="2438400" cy="2133600"/>
          </a:xfrm>
          <a:prstGeom prst="wedgeRoundRectCallout">
            <a:avLst>
              <a:gd name="adj1" fmla="val -145521"/>
              <a:gd name="adj2" fmla="val -730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Entry point for problem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 l="16112" t="10001" r="15555" b="10001"/>
          <a:stretch>
            <a:fillRect/>
          </a:stretch>
        </p:blipFill>
        <p:spPr bwMode="auto">
          <a:xfrm>
            <a:off x="381000" y="381000"/>
            <a:ext cx="8229600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/>
          <p:nvPr/>
        </p:nvSpPr>
        <p:spPr>
          <a:xfrm>
            <a:off x="1447800" y="3886200"/>
            <a:ext cx="3733800" cy="2133600"/>
          </a:xfrm>
          <a:prstGeom prst="wedgeRoundRectCallout">
            <a:avLst>
              <a:gd name="adj1" fmla="val 34294"/>
              <a:gd name="adj2" fmla="val -1258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Entry point for first stem.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 l="16112" t="10001" r="15555" b="10001"/>
          <a:stretch>
            <a:fillRect/>
          </a:stretch>
        </p:blipFill>
        <p:spPr bwMode="auto">
          <a:xfrm>
            <a:off x="381000" y="381000"/>
            <a:ext cx="8229600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ular Callout 3"/>
          <p:cNvSpPr/>
          <p:nvPr/>
        </p:nvSpPr>
        <p:spPr>
          <a:xfrm>
            <a:off x="914400" y="1752600"/>
            <a:ext cx="2438400" cy="2133600"/>
          </a:xfrm>
          <a:prstGeom prst="wedgeRoundRectCallout">
            <a:avLst>
              <a:gd name="adj1" fmla="val 81322"/>
              <a:gd name="adj2" fmla="val 1143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Entry point for second stem.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 l="16112" t="10001" r="15555" b="10001"/>
          <a:stretch>
            <a:fillRect/>
          </a:stretch>
        </p:blipFill>
        <p:spPr bwMode="auto">
          <a:xfrm>
            <a:off x="381000" y="381000"/>
            <a:ext cx="8229600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/>
          <p:nvPr/>
        </p:nvSpPr>
        <p:spPr>
          <a:xfrm>
            <a:off x="838200" y="3962400"/>
            <a:ext cx="4495800" cy="2133600"/>
          </a:xfrm>
          <a:prstGeom prst="wedgeRoundRectCallout">
            <a:avLst>
              <a:gd name="adj1" fmla="val 49306"/>
              <a:gd name="adj2" fmla="val -112598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Calculate </a:t>
            </a:r>
            <a:r>
              <a:rPr lang="en-US" sz="3600" b="1" dirty="0" err="1" smtClean="0">
                <a:solidFill>
                  <a:srgbClr val="C00000"/>
                </a:solidFill>
              </a:rPr>
              <a:t>K</a:t>
            </a:r>
            <a:r>
              <a:rPr lang="en-US" sz="3600" b="1" baseline="-25000" dirty="0" err="1" smtClean="0">
                <a:solidFill>
                  <a:srgbClr val="C00000"/>
                </a:solidFill>
              </a:rPr>
              <a:t>sp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sym typeface="Wingdings" pitchFamily="2" charset="2"/>
              </a:rPr>
              <a:t></a:t>
            </a:r>
            <a:r>
              <a:rPr lang="en-US" sz="3600" b="1" dirty="0" smtClean="0">
                <a:solidFill>
                  <a:srgbClr val="C00000"/>
                </a:solidFill>
              </a:rPr>
              <a:t> all numbers in the RICE table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 l="16112" t="10001" r="15555" b="10001"/>
          <a:stretch>
            <a:fillRect/>
          </a:stretch>
        </p:blipFill>
        <p:spPr bwMode="auto">
          <a:xfrm>
            <a:off x="381000" y="381000"/>
            <a:ext cx="8229600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ular Callout 3"/>
          <p:cNvSpPr/>
          <p:nvPr/>
        </p:nvSpPr>
        <p:spPr>
          <a:xfrm>
            <a:off x="685800" y="4191000"/>
            <a:ext cx="7315200" cy="2133600"/>
          </a:xfrm>
          <a:prstGeom prst="wedgeRoundRectCallout">
            <a:avLst>
              <a:gd name="adj1" fmla="val 2155"/>
              <a:gd name="adj2" fmla="val -8295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Make sure you answer the question…circle this as you read the problem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 l="16112" t="10001" r="15555" b="10001"/>
          <a:stretch>
            <a:fillRect/>
          </a:stretch>
        </p:blipFill>
        <p:spPr bwMode="auto">
          <a:xfrm>
            <a:off x="381000" y="381000"/>
            <a:ext cx="8229600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ular Callout 3"/>
          <p:cNvSpPr/>
          <p:nvPr/>
        </p:nvSpPr>
        <p:spPr>
          <a:xfrm>
            <a:off x="762000" y="914400"/>
            <a:ext cx="3810000" cy="2133600"/>
          </a:xfrm>
          <a:prstGeom prst="wedgeRoundRectCallout">
            <a:avLst>
              <a:gd name="adj1" fmla="val 91655"/>
              <a:gd name="adj2" fmla="val 127226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Given </a:t>
            </a:r>
            <a:r>
              <a:rPr lang="en-US" sz="3600" b="1" dirty="0" err="1" smtClean="0">
                <a:solidFill>
                  <a:srgbClr val="C00000"/>
                </a:solidFill>
              </a:rPr>
              <a:t>Ksp</a:t>
            </a:r>
            <a:r>
              <a:rPr lang="en-US" sz="3600" b="1" dirty="0" smtClean="0">
                <a:solidFill>
                  <a:srgbClr val="C00000"/>
                </a:solidFill>
              </a:rPr>
              <a:t> value </a:t>
            </a:r>
            <a:r>
              <a:rPr lang="en-US" sz="3600" b="1" dirty="0" smtClean="0">
                <a:solidFill>
                  <a:srgbClr val="C00000"/>
                </a:solidFill>
                <a:sym typeface="Wingdings" pitchFamily="2" charset="2"/>
              </a:rPr>
              <a:t></a:t>
            </a:r>
            <a:r>
              <a:rPr lang="en-US" sz="3600" b="1" dirty="0" smtClean="0">
                <a:solidFill>
                  <a:srgbClr val="C00000"/>
                </a:solidFill>
              </a:rPr>
              <a:t> “X” in RICE table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Chief Reader’s Comments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187952"/>
          </a:xfrm>
        </p:spPr>
        <p:txBody>
          <a:bodyPr/>
          <a:lstStyle/>
          <a:p>
            <a:r>
              <a:rPr lang="en-US" dirty="0" smtClean="0"/>
              <a:t>2006: “Students did a </a:t>
            </a:r>
            <a:r>
              <a:rPr lang="en-US" b="1" dirty="0" smtClean="0">
                <a:solidFill>
                  <a:srgbClr val="FF0000"/>
                </a:solidFill>
              </a:rPr>
              <a:t>good job </a:t>
            </a:r>
            <a:r>
              <a:rPr lang="en-US" dirty="0" smtClean="0"/>
              <a:t>answering the question, earning a mean score of 4.19 out of a possible 9 points.” (46.6%)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2007: “Students did a </a:t>
            </a:r>
            <a:r>
              <a:rPr lang="en-US" b="1" dirty="0" smtClean="0">
                <a:solidFill>
                  <a:srgbClr val="FF0000"/>
                </a:solidFill>
              </a:rPr>
              <a:t>good job </a:t>
            </a:r>
            <a:r>
              <a:rPr lang="en-US" dirty="0" smtClean="0"/>
              <a:t>answering this question, earning a mean score of 4.48 out of a possible 9 points.” (49.8%)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 l="16112" t="10001" r="15555" b="10001"/>
          <a:stretch>
            <a:fillRect/>
          </a:stretch>
        </p:blipFill>
        <p:spPr bwMode="auto">
          <a:xfrm>
            <a:off x="381000" y="381000"/>
            <a:ext cx="8229600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ular Callout 3"/>
          <p:cNvSpPr/>
          <p:nvPr/>
        </p:nvSpPr>
        <p:spPr>
          <a:xfrm>
            <a:off x="762000" y="914400"/>
            <a:ext cx="7315200" cy="2133600"/>
          </a:xfrm>
          <a:prstGeom prst="wedgeRoundRectCallout">
            <a:avLst>
              <a:gd name="adj1" fmla="val -13599"/>
              <a:gd name="adj2" fmla="val 167735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Make sure you answer the question…circle this as you read the problem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 l="16112" t="10001" r="15555" b="10001"/>
          <a:stretch>
            <a:fillRect/>
          </a:stretch>
        </p:blipFill>
        <p:spPr bwMode="auto">
          <a:xfrm>
            <a:off x="381000" y="381000"/>
            <a:ext cx="8229600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ular Callout 3"/>
          <p:cNvSpPr/>
          <p:nvPr/>
        </p:nvSpPr>
        <p:spPr>
          <a:xfrm>
            <a:off x="762000" y="914400"/>
            <a:ext cx="7315200" cy="2133600"/>
          </a:xfrm>
          <a:prstGeom prst="wedgeRoundRectCallout">
            <a:avLst>
              <a:gd name="adj1" fmla="val 50956"/>
              <a:gd name="adj2" fmla="val 185935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Make sure you answer the question…circle this as you read the problem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514600"/>
            <a:ext cx="8183563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effectLst/>
              </a:rPr>
              <a:t>Scoring Standards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18056" t="23148" r="13889" b="36111"/>
          <a:stretch>
            <a:fillRect/>
          </a:stretch>
        </p:blipFill>
        <p:spPr bwMode="auto">
          <a:xfrm>
            <a:off x="457200" y="609600"/>
            <a:ext cx="7467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1676400" y="3810000"/>
            <a:ext cx="3733800" cy="1981200"/>
          </a:xfrm>
          <a:prstGeom prst="wedgeRoundRectCallout">
            <a:avLst>
              <a:gd name="adj1" fmla="val 43598"/>
              <a:gd name="adj2" fmla="val -85769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Notice multiple points earned in this question.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18056" t="36111" r="15278" b="19444"/>
          <a:stretch>
            <a:fillRect/>
          </a:stretch>
        </p:blipFill>
        <p:spPr bwMode="auto">
          <a:xfrm>
            <a:off x="457200" y="5334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4724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Notice the ICE table.  You </a:t>
            </a:r>
            <a:r>
              <a:rPr lang="en-US" sz="3200" b="1" u="sng" dirty="0" smtClean="0">
                <a:solidFill>
                  <a:srgbClr val="FF0000"/>
                </a:solidFill>
              </a:rPr>
              <a:t>must</a:t>
            </a:r>
            <a:r>
              <a:rPr lang="en-US" sz="3200" b="1" dirty="0" smtClean="0"/>
              <a:t> set it up.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3148" r="15278" b="42593"/>
          <a:stretch>
            <a:fillRect/>
          </a:stretch>
        </p:blipFill>
        <p:spPr bwMode="auto">
          <a:xfrm>
            <a:off x="381000" y="609600"/>
            <a:ext cx="841289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41148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Notice that how easy it is to get the first point (comes straight from the ICE table).  The K</a:t>
            </a:r>
            <a:r>
              <a:rPr lang="en-US" sz="2800" b="1" i="1" baseline="-25000" dirty="0" smtClean="0"/>
              <a:t>eq</a:t>
            </a:r>
            <a:r>
              <a:rPr lang="en-US" sz="2800" b="1" dirty="0" smtClean="0"/>
              <a:t> value must be consistent with the answers for the concentrations.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15972" t="17593" r="14583" b="39815"/>
          <a:stretch>
            <a:fillRect/>
          </a:stretch>
        </p:blipFill>
        <p:spPr bwMode="auto">
          <a:xfrm>
            <a:off x="381000" y="533400"/>
            <a:ext cx="8305800" cy="382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45720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You get the values from the RICE table.  Fill it in correctly, and bingo…points!!!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16667" t="13889" r="11111" b="5556"/>
          <a:stretch>
            <a:fillRect/>
          </a:stretch>
        </p:blipFill>
        <p:spPr bwMode="auto">
          <a:xfrm>
            <a:off x="457200" y="457200"/>
            <a:ext cx="646736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934200" y="1143000"/>
            <a:ext cx="1828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Notice the ICE tables. 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If they are on the scoring guidelines, they want to see them on your paper.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7030A0"/>
                </a:solidFill>
              </a:rPr>
              <a:t>Chief Readers Comments</a:t>
            </a:r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67200"/>
            <a:ext cx="7772400" cy="111556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The Chief Reader oversees the grading of the AP exam and determines the raw scores needed to earn a score of one, two, three, four or five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rgbClr val="FF0000"/>
                </a:solidFill>
              </a:rPr>
              <a:t>Comments of CR to this question</a:t>
            </a:r>
            <a:endParaRPr lang="en-US" sz="33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6250" y="1600200"/>
            <a:ext cx="8183880" cy="418795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dirty="0" smtClean="0"/>
              <a:t>Based on your experience at the AP Reading, what message would you like to send to teachers that could improve the performance of their students on the exam?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Chief Reader’s Comments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187952"/>
          </a:xfrm>
        </p:spPr>
        <p:txBody>
          <a:bodyPr/>
          <a:lstStyle/>
          <a:p>
            <a:r>
              <a:rPr lang="en-US" dirty="0" smtClean="0"/>
              <a:t>2009: “Students preformed </a:t>
            </a:r>
            <a:r>
              <a:rPr lang="en-US" b="1" dirty="0" smtClean="0">
                <a:solidFill>
                  <a:srgbClr val="FF0000"/>
                </a:solidFill>
              </a:rPr>
              <a:t>well</a:t>
            </a:r>
            <a:r>
              <a:rPr lang="en-US" dirty="0" smtClean="0"/>
              <a:t> on this question.  The mean score was 4.46 out of 10 possible points.” (46.6%)</a:t>
            </a:r>
          </a:p>
          <a:p>
            <a:endParaRPr lang="en-US" dirty="0" smtClean="0"/>
          </a:p>
          <a:p>
            <a:r>
              <a:rPr lang="en-US" dirty="0" smtClean="0"/>
              <a:t>2010: “Overall students did </a:t>
            </a:r>
            <a:r>
              <a:rPr lang="en-US" b="1" dirty="0" smtClean="0">
                <a:solidFill>
                  <a:srgbClr val="FF0000"/>
                </a:solidFill>
              </a:rPr>
              <a:t>reasonable well</a:t>
            </a:r>
            <a:r>
              <a:rPr lang="en-US" dirty="0" smtClean="0"/>
              <a:t> when answering this question.  The mean score was 3.66 out of 10 possible points.” (36.6%)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183880" cy="4187952"/>
          </a:xfrm>
        </p:spPr>
        <p:txBody>
          <a:bodyPr/>
          <a:lstStyle/>
          <a:p>
            <a:pPr lvl="0"/>
            <a:r>
              <a:rPr lang="en-US" dirty="0" smtClean="0"/>
              <a:t>Continue to emphasize that an answer should be supported with work, use of units, and use of significant figures (especially significant figures in logs).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Continue </a:t>
            </a:r>
            <a:r>
              <a:rPr lang="en-US" dirty="0" smtClean="0"/>
              <a:t>to emphasize that an answer should be supported with work and use of units.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Stress the interpretation of numerical data and “reasonable” values.  Students should be able to estimate order-of-magnitude values for quantities without performing calculations and should be able to recognize chemically absurd values.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Encourage students to add comments in a response when a numerical result appears to be incorrect.  This may give readers a reason to look again for partial credit points.  For example, “This pH value (14.6) must be wrong, since pH is unlikely to be highly basic for this reaction!”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183880" cy="4187952"/>
          </a:xfrm>
        </p:spPr>
        <p:txBody>
          <a:bodyPr/>
          <a:lstStyle/>
          <a:p>
            <a:pPr lvl="0"/>
            <a:r>
              <a:rPr lang="en-US" dirty="0" smtClean="0"/>
              <a:t>Emphasize to students that it is to their benefit to write clearly.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Discourage students from the use of ambiguous pronouns; often Readers cannot identify the referent of the pronoun “it”.  Emphasize that points are earned only when Readers can clearly understand what is written down.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Provide practice in writing justifications.  Emphasize that one-word answers are not considered justifications.   Many times a correct relationship did not earn points because the justification was missing.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Teachers should stress to their students that they should read all of the parts of a question thoroughly and answer the questions as it was written.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Emphasize that equilibrium expressions do not include solids, and that these expressions need to include charges on ions. 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Use the “ICE” table set-up for equilibrium systems.  An ICE table specifies the </a:t>
            </a:r>
            <a:r>
              <a:rPr lang="en-US" b="1" i="1" dirty="0" smtClean="0"/>
              <a:t>i</a:t>
            </a:r>
            <a:r>
              <a:rPr lang="en-US" dirty="0" smtClean="0"/>
              <a:t>nitial, </a:t>
            </a:r>
            <a:r>
              <a:rPr lang="en-US" b="1" i="1" dirty="0" smtClean="0"/>
              <a:t>c</a:t>
            </a:r>
            <a:r>
              <a:rPr lang="en-US" dirty="0" smtClean="0"/>
              <a:t>hange, and </a:t>
            </a:r>
            <a:r>
              <a:rPr lang="en-US" b="1" i="1" dirty="0" smtClean="0"/>
              <a:t>e</a:t>
            </a:r>
            <a:r>
              <a:rPr lang="en-US" dirty="0" smtClean="0"/>
              <a:t>quilibrium conditions and, when completed correctly, provides student with all of the information required to successfully solve any equilibrium problem.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/>
              <a:t>Suggestions for students: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Show all work for calculations to receive credit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Remember that small capital letters are not acceptable for the second letter in a chemical symbol (e.g. B</a:t>
            </a:r>
            <a:r>
              <a:rPr lang="en-US" sz="1200" dirty="0" smtClean="0"/>
              <a:t>R</a:t>
            </a:r>
            <a:r>
              <a:rPr lang="en-US" dirty="0" smtClean="0"/>
              <a:t> instead of Br).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Set up problems clearly; circle answers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Continue to practice proper algebraic methods (e.g. [2x]</a:t>
            </a:r>
            <a:r>
              <a:rPr lang="en-US" baseline="30000" dirty="0" smtClean="0"/>
              <a:t>2</a:t>
            </a:r>
            <a:r>
              <a:rPr lang="en-US" dirty="0" smtClean="0"/>
              <a:t> ≠ 2x</a:t>
            </a:r>
            <a:r>
              <a:rPr lang="en-US" baseline="30000" dirty="0" smtClean="0"/>
              <a:t>2</a:t>
            </a:r>
            <a:r>
              <a:rPr lang="en-US" dirty="0" smtClean="0"/>
              <a:t>).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Chief Reader’s Comments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187952"/>
          </a:xfrm>
        </p:spPr>
        <p:txBody>
          <a:bodyPr/>
          <a:lstStyle/>
          <a:p>
            <a:r>
              <a:rPr lang="en-US" dirty="0" smtClean="0"/>
              <a:t>2011:  “Students did </a:t>
            </a:r>
            <a:r>
              <a:rPr lang="en-US" b="1" dirty="0" smtClean="0">
                <a:solidFill>
                  <a:srgbClr val="FF0000"/>
                </a:solidFill>
              </a:rPr>
              <a:t>reasonably well </a:t>
            </a:r>
            <a:r>
              <a:rPr lang="en-US" dirty="0" smtClean="0"/>
              <a:t>on this question, earning a mean score of 3.65 out of a possible 10 points.   Approximately 12 percent of students failed to address the question or earned no points, while 1.4 percent earned full credit.” (36.5%)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What does this tell us?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187952"/>
          </a:xfrm>
        </p:spPr>
        <p:txBody>
          <a:bodyPr/>
          <a:lstStyle/>
          <a:p>
            <a:r>
              <a:rPr lang="en-US" sz="4000" dirty="0" smtClean="0"/>
              <a:t>If you can get half the points….you did REALLY WELL!!!!</a:t>
            </a:r>
          </a:p>
          <a:p>
            <a:r>
              <a:rPr lang="en-US" sz="4000" dirty="0" smtClean="0"/>
              <a:t>Questions are hard.</a:t>
            </a:r>
          </a:p>
          <a:p>
            <a:r>
              <a:rPr lang="en-US" sz="4000" dirty="0" smtClean="0"/>
              <a:t>Attempt to do ALL parts of the problems.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13896" t="11586" r="13924" b="6407"/>
          <a:stretch>
            <a:fillRect/>
          </a:stretch>
        </p:blipFill>
        <p:spPr>
          <a:xfrm>
            <a:off x="0" y="381000"/>
            <a:ext cx="5143500" cy="6096000"/>
          </a:xfrm>
        </p:spPr>
      </p:pic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4800600" y="3505200"/>
            <a:ext cx="3429000" cy="2895600"/>
          </a:xfrm>
          <a:prstGeom prst="wedgeRoundRectCallout">
            <a:avLst>
              <a:gd name="adj1" fmla="val -78611"/>
              <a:gd name="adj2" fmla="val -98175"/>
              <a:gd name="adj3" fmla="val 16667"/>
            </a:avLst>
          </a:prstGeom>
          <a:solidFill>
            <a:srgbClr val="92D05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200" dirty="0"/>
              <a:t>Notice the point breakdown.  This question is 20 percent of the free response grade.  The FR is 50% of the overall grade…so this question is 10% of your grade.</a:t>
            </a: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5334000" y="762000"/>
            <a:ext cx="3352800" cy="1981200"/>
          </a:xfrm>
          <a:prstGeom prst="wedgeRoundRectCallout">
            <a:avLst>
              <a:gd name="adj1" fmla="val -64388"/>
              <a:gd name="adj2" fmla="val -4335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/>
              <a:t>The general instructions:</a:t>
            </a:r>
            <a:r>
              <a:rPr lang="en-US" sz="2200" dirty="0"/>
              <a:t>    Notice the reference to partial credit.  You MUST show your work.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533400" y="5410200"/>
            <a:ext cx="3048000" cy="990600"/>
          </a:xfrm>
          <a:prstGeom prst="wedgeEllipseCallout">
            <a:avLst>
              <a:gd name="adj1" fmla="val 4655"/>
              <a:gd name="adj2" fmla="val -486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Significant Figures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23561" grpId="0" build="allAtOnce" animBg="1"/>
      <p:bldP spid="5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13896" t="11586" r="13924" b="6407"/>
          <a:stretch>
            <a:fillRect/>
          </a:stretch>
        </p:blipFill>
        <p:spPr>
          <a:xfrm>
            <a:off x="152400" y="228600"/>
            <a:ext cx="5143500" cy="6096000"/>
          </a:xfrm>
        </p:spPr>
      </p:pic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6172200" y="3886200"/>
            <a:ext cx="2362200" cy="2209800"/>
          </a:xfrm>
          <a:prstGeom prst="wedgeRoundRectCallout">
            <a:avLst>
              <a:gd name="adj1" fmla="val -150940"/>
              <a:gd name="adj2" fmla="val -3757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/>
              <a:t>The second stem in the problem.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Followed by three subparts.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5943600" y="609600"/>
            <a:ext cx="2590800" cy="762000"/>
          </a:xfrm>
          <a:prstGeom prst="wedgeRoundRectCallout">
            <a:avLst>
              <a:gd name="adj1" fmla="val -113542"/>
              <a:gd name="adj2" fmla="val 216667"/>
              <a:gd name="adj3" fmla="val 16667"/>
            </a:avLst>
          </a:prstGeom>
          <a:solidFill>
            <a:srgbClr val="92D05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/>
              <a:t>The first stem in the problem.</a:t>
            </a:r>
            <a:endParaRPr lang="en-US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5867400" y="2590800"/>
            <a:ext cx="2590800" cy="762000"/>
          </a:xfrm>
          <a:prstGeom prst="wedgeRoundRectCallout">
            <a:avLst>
              <a:gd name="adj1" fmla="val -121324"/>
              <a:gd name="adj2" fmla="val 53333"/>
              <a:gd name="adj3" fmla="val 16667"/>
            </a:avLst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/>
              <a:t>Subparts to the first stem.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56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allAtOnce" animBg="1"/>
      <p:bldP spid="25604" grpId="0" build="allAtOnce" animBg="1"/>
      <p:bldP spid="2560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19600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2001 to 2011 AP FR Question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3279775"/>
          </a:xfrm>
          <a:ln>
            <a:solidFill>
              <a:srgbClr val="92D050"/>
            </a:solidFill>
          </a:ln>
        </p:spPr>
        <p:txBody>
          <a:bodyPr/>
          <a:lstStyle/>
          <a:p>
            <a:r>
              <a:rPr lang="en-US" sz="3600" dirty="0" smtClean="0"/>
              <a:t>22 total AP questions</a:t>
            </a:r>
          </a:p>
          <a:p>
            <a:r>
              <a:rPr lang="en-US" sz="3600" dirty="0" smtClean="0"/>
              <a:t>141 total subparts to the questions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Average of 6.4 subparts per question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351</TotalTime>
  <Words>1439</Words>
  <Application>Microsoft Office PowerPoint</Application>
  <PresentationFormat>On-screen Show (4:3)</PresentationFormat>
  <Paragraphs>150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Aspect</vt:lpstr>
      <vt:lpstr>AP Free Response Question Analysis</vt:lpstr>
      <vt:lpstr>Typical Scores</vt:lpstr>
      <vt:lpstr>Chief Reader’s Comments</vt:lpstr>
      <vt:lpstr>Chief Reader’s Comments</vt:lpstr>
      <vt:lpstr>Chief Reader’s Comments</vt:lpstr>
      <vt:lpstr>What does this tell us?</vt:lpstr>
      <vt:lpstr>Slide 7</vt:lpstr>
      <vt:lpstr>Slide 8</vt:lpstr>
      <vt:lpstr>2001 to 2011 AP FR Question</vt:lpstr>
      <vt:lpstr>Calculations </vt:lpstr>
      <vt:lpstr>Only two types of Equilibrium </vt:lpstr>
      <vt:lpstr>Slide 12</vt:lpstr>
      <vt:lpstr>Slide 13</vt:lpstr>
      <vt:lpstr>Entry Point</vt:lpstr>
      <vt:lpstr>Write the Equilibrium Expression</vt:lpstr>
      <vt:lpstr>Slide 16</vt:lpstr>
      <vt:lpstr>Support yourself 21% of the time</vt:lpstr>
      <vt:lpstr>Slide 18</vt:lpstr>
      <vt:lpstr>Slide 19</vt:lpstr>
      <vt:lpstr>SHOW YOUR WORK   SHOW ALL OF YOUR WORK   SHOW MORE OF YOUR WORK!!</vt:lpstr>
      <vt:lpstr>Internally consistence</vt:lpstr>
      <vt:lpstr>Internally consistence</vt:lpstr>
      <vt:lpstr>2011 Form B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Scoring Standards</vt:lpstr>
      <vt:lpstr>Slide 33</vt:lpstr>
      <vt:lpstr>Slide 34</vt:lpstr>
      <vt:lpstr>Slide 35</vt:lpstr>
      <vt:lpstr>Slide 36</vt:lpstr>
      <vt:lpstr>Slide 37</vt:lpstr>
      <vt:lpstr>Chief Readers Comments</vt:lpstr>
      <vt:lpstr>Comments of CR to this question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DISD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Free Response Question Analysis</dc:title>
  <dc:creator>DISD</dc:creator>
  <cp:lastModifiedBy>carolyn.fruin</cp:lastModifiedBy>
  <cp:revision>38</cp:revision>
  <dcterms:created xsi:type="dcterms:W3CDTF">2011-09-27T20:47:21Z</dcterms:created>
  <dcterms:modified xsi:type="dcterms:W3CDTF">2012-06-19T20:39:00Z</dcterms:modified>
</cp:coreProperties>
</file>