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316" r:id="rId4"/>
    <p:sldId id="270" r:id="rId5"/>
    <p:sldId id="271" r:id="rId6"/>
    <p:sldId id="315" r:id="rId7"/>
    <p:sldId id="293" r:id="rId8"/>
    <p:sldId id="309" r:id="rId9"/>
    <p:sldId id="257" r:id="rId10"/>
    <p:sldId id="310" r:id="rId11"/>
    <p:sldId id="258" r:id="rId12"/>
    <p:sldId id="259" r:id="rId13"/>
    <p:sldId id="311" r:id="rId14"/>
    <p:sldId id="312" r:id="rId15"/>
    <p:sldId id="313" r:id="rId16"/>
    <p:sldId id="314" r:id="rId17"/>
    <p:sldId id="260" r:id="rId18"/>
    <p:sldId id="317" r:id="rId19"/>
    <p:sldId id="318" r:id="rId20"/>
    <p:sldId id="321" r:id="rId21"/>
    <p:sldId id="320" r:id="rId22"/>
    <p:sldId id="337" r:id="rId23"/>
    <p:sldId id="322" r:id="rId24"/>
    <p:sldId id="328" r:id="rId25"/>
    <p:sldId id="329" r:id="rId26"/>
    <p:sldId id="330" r:id="rId27"/>
    <p:sldId id="331" r:id="rId28"/>
    <p:sldId id="332" r:id="rId29"/>
    <p:sldId id="333" r:id="rId30"/>
    <p:sldId id="334" r:id="rId31"/>
    <p:sldId id="335" r:id="rId32"/>
    <p:sldId id="336" r:id="rId33"/>
    <p:sldId id="323" r:id="rId34"/>
    <p:sldId id="298" r:id="rId35"/>
    <p:sldId id="327" r:id="rId36"/>
    <p:sldId id="299" r:id="rId37"/>
    <p:sldId id="324" r:id="rId38"/>
    <p:sldId id="325" r:id="rId39"/>
    <p:sldId id="33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8C7D60E6-2B2F-477D-BFED-1C613993DBBF}" type="datetimeFigureOut">
              <a:rPr lang="en-US"/>
              <a:pPr>
                <a:defRPr/>
              </a:pPr>
              <a:t>6/25/2012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F784A795-A4A8-43C3-8D31-D6077D6DA7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260FC673-9896-4D5D-8187-B28E0F3580E1}" type="datetimeFigureOut">
              <a:rPr lang="en-US"/>
              <a:pPr>
                <a:defRPr/>
              </a:pPr>
              <a:t>6/25/2012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60E5A7F-04DC-42E5-9384-DFE52BB2A6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7356ABB-07D6-457D-AC99-C921453CA50D}" type="datetimeFigureOut">
              <a:rPr lang="en-US"/>
              <a:pPr>
                <a:defRPr/>
              </a:pPr>
              <a:t>6/25/2012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1E50FC5-E68D-4159-81EB-0B40231B719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76663" y="6111875"/>
            <a:ext cx="2286000" cy="365125"/>
          </a:xfrm>
        </p:spPr>
        <p:txBody>
          <a:bodyPr/>
          <a:lstStyle>
            <a:lvl1pPr>
              <a:defRPr/>
            </a:lvl1pPr>
          </a:lstStyle>
          <a:p>
            <a:pPr>
              <a:defRPr/>
            </a:pPr>
            <a:fld id="{372BC0E5-0143-4D14-8D4D-756DC58F08D9}" type="datetimeFigureOut">
              <a:rPr lang="en-US"/>
              <a:pPr>
                <a:defRPr/>
              </a:pPr>
              <a:t>6/25/2012</a:t>
            </a:fld>
            <a:endParaRPr lang="en-US"/>
          </a:p>
        </p:txBody>
      </p:sp>
      <p:sp>
        <p:nvSpPr>
          <p:cNvPr id="3" name="Footer Placeholder 2"/>
          <p:cNvSpPr>
            <a:spLocks noGrp="1"/>
          </p:cNvSpPr>
          <p:nvPr>
            <p:ph type="ftr" sz="quarter" idx="11"/>
          </p:nvPr>
        </p:nvSpPr>
        <p:spPr>
          <a:xfrm>
            <a:off x="6062663" y="6111875"/>
            <a:ext cx="2286000"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348663" y="6111875"/>
            <a:ext cx="457200" cy="365125"/>
          </a:xfrm>
        </p:spPr>
        <p:txBody>
          <a:bodyPr/>
          <a:lstStyle>
            <a:lvl1pPr>
              <a:defRPr/>
            </a:lvl1pPr>
          </a:lstStyle>
          <a:p>
            <a:pPr>
              <a:defRPr/>
            </a:pPr>
            <a:fld id="{C22A89B9-6A5C-4774-9705-59AB8C03B0C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6663" y="6111875"/>
            <a:ext cx="2286000" cy="365125"/>
          </a:xfrm>
        </p:spPr>
        <p:txBody>
          <a:bodyPr/>
          <a:lstStyle>
            <a:lvl1pPr>
              <a:defRPr/>
            </a:lvl1pPr>
          </a:lstStyle>
          <a:p>
            <a:pPr>
              <a:defRPr/>
            </a:pPr>
            <a:fld id="{2EEDE358-96A3-4D39-858A-7B1EEE7B4294}" type="datetimeFigureOut">
              <a:rPr lang="en-US"/>
              <a:pPr>
                <a:defRPr/>
              </a:pPr>
              <a:t>6/25/2012</a:t>
            </a:fld>
            <a:endParaRPr lang="en-US"/>
          </a:p>
        </p:txBody>
      </p:sp>
      <p:sp>
        <p:nvSpPr>
          <p:cNvPr id="5" name="Footer Placeholder 4"/>
          <p:cNvSpPr>
            <a:spLocks noGrp="1"/>
          </p:cNvSpPr>
          <p:nvPr>
            <p:ph type="ftr" sz="quarter" idx="11"/>
          </p:nvPr>
        </p:nvSpPr>
        <p:spPr>
          <a:xfrm>
            <a:off x="6062663" y="6111875"/>
            <a:ext cx="22860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348663" y="6111875"/>
            <a:ext cx="457200" cy="365125"/>
          </a:xfrm>
        </p:spPr>
        <p:txBody>
          <a:bodyPr/>
          <a:lstStyle>
            <a:lvl1pPr>
              <a:defRPr/>
            </a:lvl1pPr>
          </a:lstStyle>
          <a:p>
            <a:pPr>
              <a:defRPr/>
            </a:pPr>
            <a:fld id="{EF2112A9-2ADF-4A6F-A1BC-C3E93FE5EC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949BCB04-B9C5-4680-86CE-2124D383060F}" type="datetimeFigureOut">
              <a:rPr lang="en-US"/>
              <a:pPr>
                <a:defRPr/>
              </a:pPr>
              <a:t>6/25/2012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0CBA947-A73D-4BE7-829D-0A3C2CB753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06406C0-8266-45DB-A42A-53050197653F}" type="datetimeFigureOut">
              <a:rPr lang="en-US"/>
              <a:pPr>
                <a:defRPr/>
              </a:pPr>
              <a:t>6/25/2012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FF2B59DF-1294-486C-A19D-669CC90BF4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D09C346A-57CA-4E33-ABB5-EEF6D8AA5794}" type="datetimeFigureOut">
              <a:rPr lang="en-US"/>
              <a:pPr>
                <a:defRPr/>
              </a:pPr>
              <a:t>6/25/2012</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37543DB-A04B-41E4-99BA-32F5797DE7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062F65D1-91C2-43E5-B6C9-217E1157BC3A}" type="datetimeFigureOut">
              <a:rPr lang="en-US"/>
              <a:pPr>
                <a:defRPr/>
              </a:pPr>
              <a:t>6/25/2012</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3792AB9F-D476-4761-91BE-88150C093C9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EC9405FC-7D1A-4CF8-BC11-E1C3D5D5008F}" type="datetimeFigureOut">
              <a:rPr lang="en-US"/>
              <a:pPr>
                <a:defRPr/>
              </a:pPr>
              <a:t>6/25/2012</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40120CB-E6C1-4A83-BFCC-C1C17DAA9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AC401652-9AE1-4C56-A235-7EA9A1F1E542}" type="datetimeFigureOut">
              <a:rPr lang="en-US"/>
              <a:pPr>
                <a:defRPr/>
              </a:pPr>
              <a:t>6/25/2012</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3873CCB0-3856-48C6-AA43-5B3B526BB7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B00B7D68-9CD5-47C4-911D-3F4EBE23EAB3}" type="datetimeFigureOut">
              <a:rPr lang="en-US"/>
              <a:pPr>
                <a:defRPr/>
              </a:pPr>
              <a:t>6/25/2012</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83E1C25-DD7A-4ED8-8464-85810B0C53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DB2E84F3-CE48-4CC3-8E1A-7AB556AB1228}" type="datetimeFigureOut">
              <a:rPr lang="en-US"/>
              <a:pPr>
                <a:defRPr/>
              </a:pPr>
              <a:t>6/25/2012</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F246211E-8400-4E4A-90AA-90388920A9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414148AA-2012-40FD-89CF-3639B5905A47}" type="datetimeFigureOut">
              <a:rPr lang="en-US"/>
              <a:pPr>
                <a:defRPr/>
              </a:pPr>
              <a:t>6/25/2012</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FA436B83-4B4B-46FD-88F0-1D9634EF76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2" r:id="rId2"/>
    <p:sldLayoutId id="2147483686" r:id="rId3"/>
    <p:sldLayoutId id="2147483681" r:id="rId4"/>
    <p:sldLayoutId id="2147483680" r:id="rId5"/>
    <p:sldLayoutId id="2147483679" r:id="rId6"/>
    <p:sldLayoutId id="2147483687" r:id="rId7"/>
    <p:sldLayoutId id="2147483678" r:id="rId8"/>
    <p:sldLayoutId id="2147483688" r:id="rId9"/>
    <p:sldLayoutId id="2147483677" r:id="rId10"/>
    <p:sldLayoutId id="2147483676" r:id="rId11"/>
    <p:sldLayoutId id="2147483683" r:id="rId12"/>
    <p:sldLayoutId id="2147483684" r:id="rId13"/>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noAutofit/>
          </a:bodyPr>
          <a:lstStyle/>
          <a:p>
            <a:pPr fontAlgn="auto">
              <a:spcAft>
                <a:spcPts val="0"/>
              </a:spcAft>
              <a:defRPr/>
            </a:pPr>
            <a:r>
              <a:rPr lang="en-US" sz="6000" dirty="0" smtClean="0"/>
              <a:t>AP Free Response Question Analysis</a:t>
            </a:r>
            <a:endParaRPr lang="en-US" sz="6000" dirty="0"/>
          </a:p>
        </p:txBody>
      </p:sp>
      <p:sp>
        <p:nvSpPr>
          <p:cNvPr id="3" name="Subtitle 2"/>
          <p:cNvSpPr>
            <a:spLocks noGrp="1"/>
          </p:cNvSpPr>
          <p:nvPr>
            <p:ph type="subTitle" idx="1"/>
          </p:nvPr>
        </p:nvSpPr>
        <p:spPr>
          <a:xfrm>
            <a:off x="722313" y="3684588"/>
            <a:ext cx="7772400" cy="914400"/>
          </a:xfrm>
        </p:spPr>
        <p:txBody>
          <a:bodyPr>
            <a:normAutofit lnSpcReduction="10000"/>
          </a:bodyPr>
          <a:lstStyle/>
          <a:p>
            <a:pPr fontAlgn="auto">
              <a:spcAft>
                <a:spcPts val="0"/>
              </a:spcAft>
              <a:buFont typeface="Wingdings 2"/>
              <a:buNone/>
              <a:defRPr/>
            </a:pPr>
            <a:r>
              <a:rPr lang="en-US" sz="6000" b="1" dirty="0" smtClean="0">
                <a:solidFill>
                  <a:schemeClr val="tx1"/>
                </a:solidFill>
              </a:rPr>
              <a:t>Kinetics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563" cy="1050925"/>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5" name="TextBox 4"/>
          <p:cNvSpPr txBox="1"/>
          <p:nvPr/>
        </p:nvSpPr>
        <p:spPr>
          <a:xfrm>
            <a:off x="7924800" y="381001"/>
            <a:ext cx="838200" cy="5909310"/>
          </a:xfrm>
          <a:prstGeom prst="rect">
            <a:avLst/>
          </a:prstGeom>
          <a:solidFill>
            <a:schemeClr val="bg1"/>
          </a:solidFill>
        </p:spPr>
        <p:txBody>
          <a:bodyPr wrap="square" rtlCol="0">
            <a:spAutoFit/>
          </a:bodyPr>
          <a:lstStyle/>
          <a:p>
            <a:r>
              <a:rPr lang="en-US" sz="4800" b="1" dirty="0" smtClean="0"/>
              <a:t>T</a:t>
            </a:r>
          </a:p>
          <a:p>
            <a:r>
              <a:rPr lang="en-US" sz="4800" b="1" dirty="0" smtClean="0"/>
              <a:t>A</a:t>
            </a:r>
          </a:p>
          <a:p>
            <a:r>
              <a:rPr lang="en-US" sz="4800" b="1" dirty="0" smtClean="0"/>
              <a:t>B</a:t>
            </a:r>
          </a:p>
          <a:p>
            <a:r>
              <a:rPr lang="en-US" sz="4800" b="1" dirty="0" smtClean="0"/>
              <a:t>L</a:t>
            </a:r>
          </a:p>
          <a:p>
            <a:r>
              <a:rPr lang="en-US" sz="4800" b="1" dirty="0" smtClean="0"/>
              <a:t>E</a:t>
            </a:r>
            <a:endParaRPr lang="en-US" sz="4000" dirty="0" smtClean="0"/>
          </a:p>
          <a:p>
            <a:endParaRPr lang="en-US" sz="4000" dirty="0" smtClean="0"/>
          </a:p>
          <a:p>
            <a:endParaRPr lang="en-US" sz="4000" dirty="0" smtClean="0"/>
          </a:p>
          <a:p>
            <a:endParaRPr lang="en-US" sz="4000" dirty="0" smtClean="0"/>
          </a:p>
          <a:p>
            <a:endParaRPr lang="en-US" dirty="0"/>
          </a:p>
        </p:txBody>
      </p:sp>
      <p:pic>
        <p:nvPicPr>
          <p:cNvPr id="1026" name="Picture 2"/>
          <p:cNvPicPr>
            <a:picLocks noChangeAspect="1" noChangeArrowheads="1"/>
          </p:cNvPicPr>
          <p:nvPr/>
        </p:nvPicPr>
        <p:blipFill>
          <a:blip r:embed="rId2" cstate="print"/>
          <a:srcRect l="18750" t="24074" r="16667" b="12963"/>
          <a:stretch>
            <a:fillRect/>
          </a:stretch>
        </p:blipFill>
        <p:spPr bwMode="auto">
          <a:xfrm>
            <a:off x="381000" y="381000"/>
            <a:ext cx="7607674"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563" cy="1050925"/>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pic>
        <p:nvPicPr>
          <p:cNvPr id="4" name="Picture 2"/>
          <p:cNvPicPr>
            <a:picLocks noGrp="1" noChangeAspect="1" noChangeArrowheads="1"/>
          </p:cNvPicPr>
          <p:nvPr>
            <p:ph idx="1"/>
          </p:nvPr>
        </p:nvPicPr>
        <p:blipFill>
          <a:blip r:embed="rId2" cstate="print"/>
          <a:srcRect l="20139" t="33333" r="16667" b="4630"/>
          <a:stretch>
            <a:fillRect/>
          </a:stretch>
        </p:blipFill>
        <p:spPr bwMode="auto">
          <a:xfrm>
            <a:off x="411480" y="415290"/>
            <a:ext cx="7565203" cy="5570020"/>
          </a:xfrm>
          <a:prstGeom prst="rect">
            <a:avLst/>
          </a:prstGeom>
          <a:noFill/>
          <a:ln w="9525">
            <a:noFill/>
            <a:miter lim="800000"/>
            <a:headEnd/>
            <a:tailEnd/>
          </a:ln>
        </p:spPr>
      </p:pic>
      <p:sp>
        <p:nvSpPr>
          <p:cNvPr id="5" name="TextBox 4"/>
          <p:cNvSpPr txBox="1"/>
          <p:nvPr/>
        </p:nvSpPr>
        <p:spPr>
          <a:xfrm>
            <a:off x="7848600" y="381001"/>
            <a:ext cx="914400" cy="5708512"/>
          </a:xfrm>
          <a:prstGeom prst="rect">
            <a:avLst/>
          </a:prstGeom>
          <a:solidFill>
            <a:schemeClr val="bg1"/>
          </a:solidFill>
        </p:spPr>
        <p:txBody>
          <a:bodyPr wrap="square" rtlCol="0">
            <a:spAutoFit/>
          </a:bodyPr>
          <a:lstStyle/>
          <a:p>
            <a:r>
              <a:rPr lang="en-US" sz="4000" dirty="0" smtClean="0"/>
              <a:t>G</a:t>
            </a:r>
          </a:p>
          <a:p>
            <a:r>
              <a:rPr lang="en-US" sz="4000" dirty="0" smtClean="0"/>
              <a:t>R</a:t>
            </a:r>
          </a:p>
          <a:p>
            <a:r>
              <a:rPr lang="en-US" sz="4000" dirty="0" smtClean="0"/>
              <a:t>A</a:t>
            </a:r>
          </a:p>
          <a:p>
            <a:r>
              <a:rPr lang="en-US" sz="4000" dirty="0" smtClean="0"/>
              <a:t>P</a:t>
            </a:r>
            <a:br>
              <a:rPr lang="en-US" sz="4000" dirty="0" smtClean="0"/>
            </a:br>
            <a:r>
              <a:rPr lang="en-US" sz="4000" dirty="0" smtClean="0"/>
              <a:t>H</a:t>
            </a:r>
          </a:p>
          <a:p>
            <a:r>
              <a:rPr lang="en-US" sz="4000" dirty="0" smtClean="0"/>
              <a:t>I</a:t>
            </a:r>
          </a:p>
          <a:p>
            <a:r>
              <a:rPr lang="en-US" sz="4000" dirty="0" smtClean="0"/>
              <a:t>C</a:t>
            </a:r>
          </a:p>
          <a:p>
            <a:r>
              <a:rPr lang="en-US" sz="4000" dirty="0" smtClean="0"/>
              <a:t>A</a:t>
            </a:r>
          </a:p>
          <a:p>
            <a:r>
              <a:rPr lang="en-US" sz="4000" dirty="0" smtClean="0"/>
              <a:t>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562" cy="1052512"/>
          </a:xfrm>
        </p:spPr>
        <p:txBody>
          <a:bodyPr/>
          <a:lstStyle/>
          <a:p>
            <a:pPr algn="ctr" fontAlgn="auto">
              <a:spcAft>
                <a:spcPts val="0"/>
              </a:spcAft>
              <a:defRPr/>
            </a:pPr>
            <a:r>
              <a:rPr lang="en-US" dirty="0" smtClean="0">
                <a:solidFill>
                  <a:srgbClr val="FF0000"/>
                </a:solidFill>
              </a:rPr>
              <a:t>Two main types of kinetics</a:t>
            </a:r>
            <a:endParaRPr lang="en-US" dirty="0">
              <a:solidFill>
                <a:srgbClr val="FF0000"/>
              </a:solidFill>
            </a:endParaRPr>
          </a:p>
        </p:txBody>
      </p:sp>
      <p:sp>
        <p:nvSpPr>
          <p:cNvPr id="9219" name="Text Placeholder 2"/>
          <p:cNvSpPr>
            <a:spLocks noGrp="1"/>
          </p:cNvSpPr>
          <p:nvPr>
            <p:ph type="body" idx="1"/>
          </p:nvPr>
        </p:nvSpPr>
        <p:spPr>
          <a:xfrm>
            <a:off x="685800" y="1600200"/>
            <a:ext cx="3930650" cy="792162"/>
          </a:xfrm>
        </p:spPr>
        <p:txBody>
          <a:bodyPr/>
          <a:lstStyle/>
          <a:p>
            <a:pPr algn="ctr"/>
            <a:r>
              <a:rPr lang="en-US" sz="4400" dirty="0" smtClean="0"/>
              <a:t>Table</a:t>
            </a:r>
          </a:p>
        </p:txBody>
      </p:sp>
      <p:sp>
        <p:nvSpPr>
          <p:cNvPr id="9220" name="Text Placeholder 3"/>
          <p:cNvSpPr>
            <a:spLocks noGrp="1"/>
          </p:cNvSpPr>
          <p:nvPr>
            <p:ph type="body" sz="half" idx="3"/>
          </p:nvPr>
        </p:nvSpPr>
        <p:spPr>
          <a:xfrm>
            <a:off x="4572000" y="1600200"/>
            <a:ext cx="3930650" cy="792162"/>
          </a:xfrm>
        </p:spPr>
        <p:txBody>
          <a:bodyPr/>
          <a:lstStyle/>
          <a:p>
            <a:pPr algn="ctr"/>
            <a:r>
              <a:rPr lang="en-US" sz="4400" dirty="0" smtClean="0"/>
              <a:t>Graphical</a:t>
            </a:r>
            <a:endParaRPr lang="en-US" sz="4000" dirty="0" smtClean="0"/>
          </a:p>
        </p:txBody>
      </p:sp>
      <p:sp>
        <p:nvSpPr>
          <p:cNvPr id="9221" name="Content Placeholder 4"/>
          <p:cNvSpPr>
            <a:spLocks noGrp="1"/>
          </p:cNvSpPr>
          <p:nvPr>
            <p:ph sz="quarter" idx="2"/>
          </p:nvPr>
        </p:nvSpPr>
        <p:spPr>
          <a:xfrm>
            <a:off x="457200" y="2248422"/>
            <a:ext cx="4083050" cy="3489325"/>
          </a:xfrm>
        </p:spPr>
        <p:txBody>
          <a:bodyPr/>
          <a:lstStyle/>
          <a:p>
            <a:r>
              <a:rPr lang="en-US" dirty="0" smtClean="0"/>
              <a:t>Usually table has two reactants</a:t>
            </a:r>
          </a:p>
          <a:p>
            <a:r>
              <a:rPr lang="en-US" dirty="0" smtClean="0"/>
              <a:t>Five points:</a:t>
            </a:r>
          </a:p>
          <a:p>
            <a:pPr lvl="1"/>
            <a:r>
              <a:rPr lang="en-US" dirty="0" smtClean="0"/>
              <a:t>Order for each reactant</a:t>
            </a:r>
          </a:p>
          <a:p>
            <a:pPr lvl="1"/>
            <a:r>
              <a:rPr lang="en-US" dirty="0" smtClean="0"/>
              <a:t>Write the rate law</a:t>
            </a:r>
          </a:p>
          <a:p>
            <a:pPr lvl="1"/>
            <a:r>
              <a:rPr lang="en-US" dirty="0" smtClean="0"/>
              <a:t>Find value for k (little k)</a:t>
            </a:r>
          </a:p>
          <a:p>
            <a:pPr lvl="1"/>
            <a:r>
              <a:rPr lang="en-US" dirty="0" smtClean="0"/>
              <a:t>Find units for k.</a:t>
            </a:r>
          </a:p>
        </p:txBody>
      </p:sp>
      <p:sp>
        <p:nvSpPr>
          <p:cNvPr id="9222" name="Content Placeholder 5"/>
          <p:cNvSpPr>
            <a:spLocks noGrp="1"/>
          </p:cNvSpPr>
          <p:nvPr>
            <p:ph sz="quarter" idx="4"/>
          </p:nvPr>
        </p:nvSpPr>
        <p:spPr>
          <a:xfrm>
            <a:off x="4572000" y="2234852"/>
            <a:ext cx="4114800" cy="3489325"/>
          </a:xfrm>
        </p:spPr>
        <p:txBody>
          <a:bodyPr/>
          <a:lstStyle/>
          <a:p>
            <a:r>
              <a:rPr lang="en-US" dirty="0" smtClean="0"/>
              <a:t>Two types:</a:t>
            </a:r>
          </a:p>
          <a:p>
            <a:pPr lvl="1"/>
            <a:r>
              <a:rPr lang="en-US" dirty="0" smtClean="0"/>
              <a:t>Graphs given at beginning of problem</a:t>
            </a:r>
          </a:p>
          <a:p>
            <a:pPr lvl="2"/>
            <a:r>
              <a:rPr lang="en-US" dirty="0" smtClean="0"/>
              <a:t>Asked to determine the order based on graphs.</a:t>
            </a:r>
          </a:p>
          <a:p>
            <a:pPr lvl="2"/>
            <a:r>
              <a:rPr lang="en-US" dirty="0" smtClean="0"/>
              <a:t>Write rate law</a:t>
            </a:r>
          </a:p>
          <a:p>
            <a:pPr lvl="2"/>
            <a:r>
              <a:rPr lang="en-US" dirty="0" smtClean="0"/>
              <a:t>Find value for k</a:t>
            </a:r>
          </a:p>
          <a:p>
            <a:pPr lvl="2"/>
            <a:r>
              <a:rPr lang="en-US" dirty="0" smtClean="0"/>
              <a:t>Find units for k</a:t>
            </a:r>
          </a:p>
          <a:p>
            <a:pPr lvl="1"/>
            <a:r>
              <a:rPr lang="en-US" dirty="0" smtClean="0"/>
              <a:t>Graph at end of problem</a:t>
            </a:r>
          </a:p>
          <a:p>
            <a:pPr lvl="2"/>
            <a:r>
              <a:rPr lang="en-US" dirty="0" smtClean="0"/>
              <a:t>Label axis and explain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Effect transition="in" filter="fade">
                                      <p:cBhvr>
                                        <p:cTn id="12" dur="2000"/>
                                        <p:tgtEl>
                                          <p:spTgt spid="92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anim calcmode="lin" valueType="num">
                                      <p:cBhvr additive="base">
                                        <p:cTn id="1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221">
                                            <p:txEl>
                                              <p:pRg st="1" end="1"/>
                                            </p:txEl>
                                          </p:spTgt>
                                        </p:tgtEl>
                                        <p:attrNameLst>
                                          <p:attrName>style.visibility</p:attrName>
                                        </p:attrNameLst>
                                      </p:cBhvr>
                                      <p:to>
                                        <p:strVal val="visible"/>
                                      </p:to>
                                    </p:set>
                                    <p:anim calcmode="lin" valueType="num">
                                      <p:cBhvr additive="base">
                                        <p:cTn id="2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21">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21">
                                            <p:txEl>
                                              <p:pRg st="2" end="2"/>
                                            </p:txEl>
                                          </p:spTgt>
                                        </p:tgtEl>
                                        <p:attrNameLst>
                                          <p:attrName>style.visibility</p:attrName>
                                        </p:attrNameLst>
                                      </p:cBhvr>
                                      <p:to>
                                        <p:strVal val="visible"/>
                                      </p:to>
                                    </p:set>
                                    <p:anim calcmode="lin" valueType="num">
                                      <p:cBhvr additive="base">
                                        <p:cTn id="27"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21">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21">
                                            <p:txEl>
                                              <p:pRg st="3" end="3"/>
                                            </p:txEl>
                                          </p:spTgt>
                                        </p:tgtEl>
                                        <p:attrNameLst>
                                          <p:attrName>style.visibility</p:attrName>
                                        </p:attrNameLst>
                                      </p:cBhvr>
                                      <p:to>
                                        <p:strVal val="visible"/>
                                      </p:to>
                                    </p:set>
                                    <p:anim calcmode="lin" valueType="num">
                                      <p:cBhvr additive="base">
                                        <p:cTn id="31" dur="500" fill="hold"/>
                                        <p:tgtEl>
                                          <p:spTgt spid="922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1">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21">
                                            <p:txEl>
                                              <p:pRg st="4" end="4"/>
                                            </p:txEl>
                                          </p:spTgt>
                                        </p:tgtEl>
                                        <p:attrNameLst>
                                          <p:attrName>style.visibility</p:attrName>
                                        </p:attrNameLst>
                                      </p:cBhvr>
                                      <p:to>
                                        <p:strVal val="visible"/>
                                      </p:to>
                                    </p:set>
                                    <p:anim calcmode="lin" valueType="num">
                                      <p:cBhvr additive="base">
                                        <p:cTn id="35" dur="500" fill="hold"/>
                                        <p:tgtEl>
                                          <p:spTgt spid="922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21">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221">
                                            <p:txEl>
                                              <p:pRg st="5" end="5"/>
                                            </p:txEl>
                                          </p:spTgt>
                                        </p:tgtEl>
                                        <p:attrNameLst>
                                          <p:attrName>style.visibility</p:attrName>
                                        </p:attrNameLst>
                                      </p:cBhvr>
                                      <p:to>
                                        <p:strVal val="visible"/>
                                      </p:to>
                                    </p:set>
                                    <p:anim calcmode="lin" valueType="num">
                                      <p:cBhvr additive="base">
                                        <p:cTn id="39" dur="500" fill="hold"/>
                                        <p:tgtEl>
                                          <p:spTgt spid="922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222">
                                            <p:txEl>
                                              <p:pRg st="0" end="0"/>
                                            </p:txEl>
                                          </p:spTgt>
                                        </p:tgtEl>
                                        <p:attrNameLst>
                                          <p:attrName>style.visibility</p:attrName>
                                        </p:attrNameLst>
                                      </p:cBhvr>
                                      <p:to>
                                        <p:strVal val="visible"/>
                                      </p:to>
                                    </p:set>
                                    <p:anim calcmode="lin" valueType="num">
                                      <p:cBhvr additive="base">
                                        <p:cTn id="45"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22">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222">
                                            <p:txEl>
                                              <p:pRg st="1" end="1"/>
                                            </p:txEl>
                                          </p:spTgt>
                                        </p:tgtEl>
                                        <p:attrNameLst>
                                          <p:attrName>style.visibility</p:attrName>
                                        </p:attrNameLst>
                                      </p:cBhvr>
                                      <p:to>
                                        <p:strVal val="visible"/>
                                      </p:to>
                                    </p:set>
                                    <p:anim calcmode="lin" valueType="num">
                                      <p:cBhvr additive="base">
                                        <p:cTn id="49" dur="500" fill="hold"/>
                                        <p:tgtEl>
                                          <p:spTgt spid="922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22">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222">
                                            <p:txEl>
                                              <p:pRg st="2" end="2"/>
                                            </p:txEl>
                                          </p:spTgt>
                                        </p:tgtEl>
                                        <p:attrNameLst>
                                          <p:attrName>style.visibility</p:attrName>
                                        </p:attrNameLst>
                                      </p:cBhvr>
                                      <p:to>
                                        <p:strVal val="visible"/>
                                      </p:to>
                                    </p:set>
                                    <p:anim calcmode="lin" valueType="num">
                                      <p:cBhvr additive="base">
                                        <p:cTn id="53" dur="500" fill="hold"/>
                                        <p:tgtEl>
                                          <p:spTgt spid="922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222">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222">
                                            <p:txEl>
                                              <p:pRg st="3" end="3"/>
                                            </p:txEl>
                                          </p:spTgt>
                                        </p:tgtEl>
                                        <p:attrNameLst>
                                          <p:attrName>style.visibility</p:attrName>
                                        </p:attrNameLst>
                                      </p:cBhvr>
                                      <p:to>
                                        <p:strVal val="visible"/>
                                      </p:to>
                                    </p:set>
                                    <p:anim calcmode="lin" valueType="num">
                                      <p:cBhvr additive="base">
                                        <p:cTn id="57" dur="500" fill="hold"/>
                                        <p:tgtEl>
                                          <p:spTgt spid="9222">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222">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222">
                                            <p:txEl>
                                              <p:pRg st="4" end="4"/>
                                            </p:txEl>
                                          </p:spTgt>
                                        </p:tgtEl>
                                        <p:attrNameLst>
                                          <p:attrName>style.visibility</p:attrName>
                                        </p:attrNameLst>
                                      </p:cBhvr>
                                      <p:to>
                                        <p:strVal val="visible"/>
                                      </p:to>
                                    </p:set>
                                    <p:anim calcmode="lin" valueType="num">
                                      <p:cBhvr additive="base">
                                        <p:cTn id="61" dur="500" fill="hold"/>
                                        <p:tgtEl>
                                          <p:spTgt spid="922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222">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222">
                                            <p:txEl>
                                              <p:pRg st="5" end="5"/>
                                            </p:txEl>
                                          </p:spTgt>
                                        </p:tgtEl>
                                        <p:attrNameLst>
                                          <p:attrName>style.visibility</p:attrName>
                                        </p:attrNameLst>
                                      </p:cBhvr>
                                      <p:to>
                                        <p:strVal val="visible"/>
                                      </p:to>
                                    </p:set>
                                    <p:anim calcmode="lin" valueType="num">
                                      <p:cBhvr additive="base">
                                        <p:cTn id="65" dur="500" fill="hold"/>
                                        <p:tgtEl>
                                          <p:spTgt spid="9222">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222">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222">
                                            <p:txEl>
                                              <p:pRg st="6" end="6"/>
                                            </p:txEl>
                                          </p:spTgt>
                                        </p:tgtEl>
                                        <p:attrNameLst>
                                          <p:attrName>style.visibility</p:attrName>
                                        </p:attrNameLst>
                                      </p:cBhvr>
                                      <p:to>
                                        <p:strVal val="visible"/>
                                      </p:to>
                                    </p:set>
                                    <p:anim calcmode="lin" valueType="num">
                                      <p:cBhvr additive="base">
                                        <p:cTn id="69" dur="500" fill="hold"/>
                                        <p:tgtEl>
                                          <p:spTgt spid="9222">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222">
                                            <p:txEl>
                                              <p:pRg st="6" end="6"/>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222">
                                            <p:txEl>
                                              <p:pRg st="7" end="7"/>
                                            </p:txEl>
                                          </p:spTgt>
                                        </p:tgtEl>
                                        <p:attrNameLst>
                                          <p:attrName>style.visibility</p:attrName>
                                        </p:attrNameLst>
                                      </p:cBhvr>
                                      <p:to>
                                        <p:strVal val="visible"/>
                                      </p:to>
                                    </p:set>
                                    <p:anim calcmode="lin" valueType="num">
                                      <p:cBhvr additive="base">
                                        <p:cTn id="73" dur="500" fill="hold"/>
                                        <p:tgtEl>
                                          <p:spTgt spid="9222">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2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allAtOnce"/>
      <p:bldP spid="9220" grpId="0" build="allAtOnce"/>
      <p:bldP spid="9221" grpId="0" uiExpand="1" build="p"/>
      <p:bldP spid="922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563" cy="1050925"/>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5" name="TextBox 4"/>
          <p:cNvSpPr txBox="1"/>
          <p:nvPr/>
        </p:nvSpPr>
        <p:spPr>
          <a:xfrm>
            <a:off x="7924800" y="381001"/>
            <a:ext cx="838200" cy="5909310"/>
          </a:xfrm>
          <a:prstGeom prst="rect">
            <a:avLst/>
          </a:prstGeom>
          <a:solidFill>
            <a:schemeClr val="bg1"/>
          </a:solidFill>
        </p:spPr>
        <p:txBody>
          <a:bodyPr wrap="square" rtlCol="0">
            <a:spAutoFit/>
          </a:bodyPr>
          <a:lstStyle/>
          <a:p>
            <a:r>
              <a:rPr lang="en-US" sz="4800" b="1" dirty="0" smtClean="0"/>
              <a:t>T</a:t>
            </a:r>
          </a:p>
          <a:p>
            <a:r>
              <a:rPr lang="en-US" sz="4800" b="1" dirty="0" smtClean="0"/>
              <a:t>A</a:t>
            </a:r>
          </a:p>
          <a:p>
            <a:r>
              <a:rPr lang="en-US" sz="4800" b="1" dirty="0" smtClean="0"/>
              <a:t>B</a:t>
            </a:r>
          </a:p>
          <a:p>
            <a:r>
              <a:rPr lang="en-US" sz="4800" b="1" dirty="0" smtClean="0"/>
              <a:t>L</a:t>
            </a:r>
          </a:p>
          <a:p>
            <a:r>
              <a:rPr lang="en-US" sz="4800" b="1" dirty="0" smtClean="0"/>
              <a:t>E</a:t>
            </a:r>
            <a:endParaRPr lang="en-US" sz="4000" dirty="0" smtClean="0"/>
          </a:p>
          <a:p>
            <a:endParaRPr lang="en-US" sz="4000" dirty="0" smtClean="0"/>
          </a:p>
          <a:p>
            <a:endParaRPr lang="en-US" sz="4000" dirty="0" smtClean="0"/>
          </a:p>
          <a:p>
            <a:endParaRPr lang="en-US" sz="4000" dirty="0" smtClean="0"/>
          </a:p>
          <a:p>
            <a:endParaRPr lang="en-US" dirty="0"/>
          </a:p>
        </p:txBody>
      </p:sp>
      <p:pic>
        <p:nvPicPr>
          <p:cNvPr id="1026" name="Picture 2"/>
          <p:cNvPicPr>
            <a:picLocks noChangeAspect="1" noChangeArrowheads="1"/>
          </p:cNvPicPr>
          <p:nvPr/>
        </p:nvPicPr>
        <p:blipFill>
          <a:blip r:embed="rId2" cstate="print"/>
          <a:srcRect l="18750" t="24074" r="16667" b="12963"/>
          <a:stretch>
            <a:fillRect/>
          </a:stretch>
        </p:blipFill>
        <p:spPr bwMode="auto">
          <a:xfrm>
            <a:off x="381000" y="381000"/>
            <a:ext cx="7607674" cy="5562600"/>
          </a:xfrm>
          <a:prstGeom prst="rect">
            <a:avLst/>
          </a:prstGeom>
          <a:noFill/>
          <a:ln w="9525">
            <a:noFill/>
            <a:miter lim="800000"/>
            <a:headEnd/>
            <a:tailEnd/>
          </a:ln>
        </p:spPr>
      </p:pic>
      <p:sp>
        <p:nvSpPr>
          <p:cNvPr id="6" name="AutoShape 4"/>
          <p:cNvSpPr>
            <a:spLocks noChangeArrowheads="1"/>
          </p:cNvSpPr>
          <p:nvPr/>
        </p:nvSpPr>
        <p:spPr bwMode="auto">
          <a:xfrm>
            <a:off x="5562600" y="4114800"/>
            <a:ext cx="2590800" cy="1447800"/>
          </a:xfrm>
          <a:prstGeom prst="wedgeRoundRectCallout">
            <a:avLst>
              <a:gd name="adj1" fmla="val -99376"/>
              <a:gd name="adj2" fmla="val -82677"/>
              <a:gd name="adj3" fmla="val 16667"/>
            </a:avLst>
          </a:prstGeom>
          <a:solidFill>
            <a:srgbClr val="92D050"/>
          </a:solidFill>
          <a:ln w="25400">
            <a:solidFill>
              <a:srgbClr val="000000"/>
            </a:solidFill>
            <a:miter lim="800000"/>
            <a:headEnd/>
            <a:tailEnd/>
          </a:ln>
        </p:spPr>
        <p:txBody>
          <a:bodyPr/>
          <a:lstStyle/>
          <a:p>
            <a:r>
              <a:rPr lang="en-US" b="1" dirty="0" smtClean="0"/>
              <a:t>Table has three reactants (most problems have two).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563" cy="1050925"/>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5" name="TextBox 4"/>
          <p:cNvSpPr txBox="1"/>
          <p:nvPr/>
        </p:nvSpPr>
        <p:spPr>
          <a:xfrm>
            <a:off x="7924800" y="381001"/>
            <a:ext cx="838200" cy="5909310"/>
          </a:xfrm>
          <a:prstGeom prst="rect">
            <a:avLst/>
          </a:prstGeom>
          <a:solidFill>
            <a:schemeClr val="bg1"/>
          </a:solidFill>
        </p:spPr>
        <p:txBody>
          <a:bodyPr wrap="square" rtlCol="0">
            <a:spAutoFit/>
          </a:bodyPr>
          <a:lstStyle/>
          <a:p>
            <a:r>
              <a:rPr lang="en-US" sz="4800" b="1" dirty="0" smtClean="0"/>
              <a:t>T</a:t>
            </a:r>
          </a:p>
          <a:p>
            <a:r>
              <a:rPr lang="en-US" sz="4800" b="1" dirty="0" smtClean="0"/>
              <a:t>A</a:t>
            </a:r>
          </a:p>
          <a:p>
            <a:r>
              <a:rPr lang="en-US" sz="4800" b="1" dirty="0" smtClean="0"/>
              <a:t>B</a:t>
            </a:r>
          </a:p>
          <a:p>
            <a:r>
              <a:rPr lang="en-US" sz="4800" b="1" dirty="0" smtClean="0"/>
              <a:t>L</a:t>
            </a:r>
          </a:p>
          <a:p>
            <a:r>
              <a:rPr lang="en-US" sz="4800" b="1" dirty="0" smtClean="0"/>
              <a:t>E</a:t>
            </a:r>
            <a:endParaRPr lang="en-US" sz="4000" dirty="0" smtClean="0"/>
          </a:p>
          <a:p>
            <a:endParaRPr lang="en-US" sz="4000" dirty="0" smtClean="0"/>
          </a:p>
          <a:p>
            <a:endParaRPr lang="en-US" sz="4000" dirty="0" smtClean="0"/>
          </a:p>
          <a:p>
            <a:endParaRPr lang="en-US" sz="4000" dirty="0" smtClean="0"/>
          </a:p>
          <a:p>
            <a:endParaRPr lang="en-US" dirty="0"/>
          </a:p>
        </p:txBody>
      </p:sp>
      <p:pic>
        <p:nvPicPr>
          <p:cNvPr id="1026" name="Picture 2"/>
          <p:cNvPicPr>
            <a:picLocks noChangeAspect="1" noChangeArrowheads="1"/>
          </p:cNvPicPr>
          <p:nvPr/>
        </p:nvPicPr>
        <p:blipFill>
          <a:blip r:embed="rId2" cstate="print"/>
          <a:srcRect l="18750" t="24074" r="16667" b="12963"/>
          <a:stretch>
            <a:fillRect/>
          </a:stretch>
        </p:blipFill>
        <p:spPr bwMode="auto">
          <a:xfrm>
            <a:off x="381000" y="381000"/>
            <a:ext cx="7607674" cy="5562600"/>
          </a:xfrm>
          <a:prstGeom prst="rect">
            <a:avLst/>
          </a:prstGeom>
          <a:noFill/>
          <a:ln w="9525">
            <a:noFill/>
            <a:miter lim="800000"/>
            <a:headEnd/>
            <a:tailEnd/>
          </a:ln>
        </p:spPr>
      </p:pic>
      <p:sp>
        <p:nvSpPr>
          <p:cNvPr id="6" name="AutoShape 4"/>
          <p:cNvSpPr>
            <a:spLocks noChangeArrowheads="1"/>
          </p:cNvSpPr>
          <p:nvPr/>
        </p:nvSpPr>
        <p:spPr bwMode="auto">
          <a:xfrm>
            <a:off x="4648200" y="4114800"/>
            <a:ext cx="3505200" cy="1447800"/>
          </a:xfrm>
          <a:prstGeom prst="wedgeRoundRectCallout">
            <a:avLst>
              <a:gd name="adj1" fmla="val -133730"/>
              <a:gd name="adj2" fmla="val -21098"/>
              <a:gd name="adj3" fmla="val 16667"/>
            </a:avLst>
          </a:prstGeom>
          <a:solidFill>
            <a:srgbClr val="92D050"/>
          </a:solidFill>
          <a:ln w="25400">
            <a:solidFill>
              <a:srgbClr val="000000"/>
            </a:solidFill>
            <a:miter lim="800000"/>
            <a:headEnd/>
            <a:tailEnd/>
          </a:ln>
        </p:spPr>
        <p:txBody>
          <a:bodyPr/>
          <a:lstStyle/>
          <a:p>
            <a:r>
              <a:rPr lang="en-US" b="1" dirty="0" smtClean="0"/>
              <a:t>One point for finding the order for each reactant.  Total of three points.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563" cy="1050925"/>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5" name="TextBox 4"/>
          <p:cNvSpPr txBox="1"/>
          <p:nvPr/>
        </p:nvSpPr>
        <p:spPr>
          <a:xfrm>
            <a:off x="7924800" y="381001"/>
            <a:ext cx="838200" cy="5909310"/>
          </a:xfrm>
          <a:prstGeom prst="rect">
            <a:avLst/>
          </a:prstGeom>
          <a:solidFill>
            <a:schemeClr val="bg1"/>
          </a:solidFill>
        </p:spPr>
        <p:txBody>
          <a:bodyPr wrap="square" rtlCol="0">
            <a:spAutoFit/>
          </a:bodyPr>
          <a:lstStyle/>
          <a:p>
            <a:r>
              <a:rPr lang="en-US" sz="4800" b="1" dirty="0" smtClean="0"/>
              <a:t>T</a:t>
            </a:r>
          </a:p>
          <a:p>
            <a:r>
              <a:rPr lang="en-US" sz="4800" b="1" dirty="0" smtClean="0"/>
              <a:t>A</a:t>
            </a:r>
          </a:p>
          <a:p>
            <a:r>
              <a:rPr lang="en-US" sz="4800" b="1" dirty="0" smtClean="0"/>
              <a:t>B</a:t>
            </a:r>
          </a:p>
          <a:p>
            <a:r>
              <a:rPr lang="en-US" sz="4800" b="1" dirty="0" smtClean="0"/>
              <a:t>L</a:t>
            </a:r>
          </a:p>
          <a:p>
            <a:r>
              <a:rPr lang="en-US" sz="4800" b="1" dirty="0" smtClean="0"/>
              <a:t>E</a:t>
            </a:r>
            <a:endParaRPr lang="en-US" sz="4000" dirty="0" smtClean="0"/>
          </a:p>
          <a:p>
            <a:endParaRPr lang="en-US" sz="4000" dirty="0" smtClean="0"/>
          </a:p>
          <a:p>
            <a:endParaRPr lang="en-US" sz="4000" dirty="0" smtClean="0"/>
          </a:p>
          <a:p>
            <a:endParaRPr lang="en-US" sz="4000" dirty="0" smtClean="0"/>
          </a:p>
          <a:p>
            <a:endParaRPr lang="en-US" dirty="0"/>
          </a:p>
        </p:txBody>
      </p:sp>
      <p:pic>
        <p:nvPicPr>
          <p:cNvPr id="1026" name="Picture 2"/>
          <p:cNvPicPr>
            <a:picLocks noChangeAspect="1" noChangeArrowheads="1"/>
          </p:cNvPicPr>
          <p:nvPr/>
        </p:nvPicPr>
        <p:blipFill>
          <a:blip r:embed="rId2" cstate="print"/>
          <a:srcRect l="18750" t="24074" r="16667" b="12963"/>
          <a:stretch>
            <a:fillRect/>
          </a:stretch>
        </p:blipFill>
        <p:spPr bwMode="auto">
          <a:xfrm>
            <a:off x="381000" y="381000"/>
            <a:ext cx="7607674" cy="5562600"/>
          </a:xfrm>
          <a:prstGeom prst="rect">
            <a:avLst/>
          </a:prstGeom>
          <a:noFill/>
          <a:ln w="9525">
            <a:noFill/>
            <a:miter lim="800000"/>
            <a:headEnd/>
            <a:tailEnd/>
          </a:ln>
        </p:spPr>
      </p:pic>
      <p:sp>
        <p:nvSpPr>
          <p:cNvPr id="6" name="AutoShape 4"/>
          <p:cNvSpPr>
            <a:spLocks noChangeArrowheads="1"/>
          </p:cNvSpPr>
          <p:nvPr/>
        </p:nvSpPr>
        <p:spPr bwMode="auto">
          <a:xfrm>
            <a:off x="4876800" y="3962400"/>
            <a:ext cx="3276600" cy="1676400"/>
          </a:xfrm>
          <a:prstGeom prst="wedgeRoundRectCallout">
            <a:avLst>
              <a:gd name="adj1" fmla="val -84386"/>
              <a:gd name="adj2" fmla="val 38113"/>
              <a:gd name="adj3" fmla="val 16667"/>
            </a:avLst>
          </a:prstGeom>
          <a:solidFill>
            <a:srgbClr val="92D050"/>
          </a:solidFill>
          <a:ln w="25400">
            <a:solidFill>
              <a:srgbClr val="000000"/>
            </a:solidFill>
            <a:miter lim="800000"/>
            <a:headEnd/>
            <a:tailEnd/>
          </a:ln>
        </p:spPr>
        <p:txBody>
          <a:bodyPr/>
          <a:lstStyle/>
          <a:p>
            <a:r>
              <a:rPr lang="en-US" b="1" dirty="0" smtClean="0"/>
              <a:t>One point for writing the rate law that IS CONSISTENT with the orders that you determined. </a:t>
            </a:r>
            <a:endParaRPr lang="en-US" cap="smal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563" cy="1050925"/>
          </a:xfrm>
        </p:spPr>
        <p:txBody>
          <a:bodyPr/>
          <a:lstStyle/>
          <a:p>
            <a:pPr fontAlgn="auto">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5" name="TextBox 4"/>
          <p:cNvSpPr txBox="1"/>
          <p:nvPr/>
        </p:nvSpPr>
        <p:spPr>
          <a:xfrm>
            <a:off x="7924800" y="381001"/>
            <a:ext cx="838200" cy="5909310"/>
          </a:xfrm>
          <a:prstGeom prst="rect">
            <a:avLst/>
          </a:prstGeom>
          <a:solidFill>
            <a:schemeClr val="bg1"/>
          </a:solidFill>
        </p:spPr>
        <p:txBody>
          <a:bodyPr wrap="square" rtlCol="0">
            <a:spAutoFit/>
          </a:bodyPr>
          <a:lstStyle/>
          <a:p>
            <a:r>
              <a:rPr lang="en-US" sz="4800" b="1" dirty="0" smtClean="0"/>
              <a:t>T</a:t>
            </a:r>
          </a:p>
          <a:p>
            <a:r>
              <a:rPr lang="en-US" sz="4800" b="1" dirty="0" smtClean="0"/>
              <a:t>A</a:t>
            </a:r>
          </a:p>
          <a:p>
            <a:r>
              <a:rPr lang="en-US" sz="4800" b="1" dirty="0" smtClean="0"/>
              <a:t>B</a:t>
            </a:r>
          </a:p>
          <a:p>
            <a:r>
              <a:rPr lang="en-US" sz="4800" b="1" dirty="0" smtClean="0"/>
              <a:t>L</a:t>
            </a:r>
          </a:p>
          <a:p>
            <a:r>
              <a:rPr lang="en-US" sz="4800" b="1" dirty="0" smtClean="0"/>
              <a:t>E</a:t>
            </a:r>
            <a:endParaRPr lang="en-US" sz="4000" dirty="0" smtClean="0"/>
          </a:p>
          <a:p>
            <a:endParaRPr lang="en-US" sz="4000" dirty="0" smtClean="0"/>
          </a:p>
          <a:p>
            <a:endParaRPr lang="en-US" sz="4000" dirty="0" smtClean="0"/>
          </a:p>
          <a:p>
            <a:endParaRPr lang="en-US" sz="4000" dirty="0" smtClean="0"/>
          </a:p>
          <a:p>
            <a:endParaRPr lang="en-US" dirty="0"/>
          </a:p>
        </p:txBody>
      </p:sp>
      <p:pic>
        <p:nvPicPr>
          <p:cNvPr id="1026" name="Picture 2"/>
          <p:cNvPicPr>
            <a:picLocks noChangeAspect="1" noChangeArrowheads="1"/>
          </p:cNvPicPr>
          <p:nvPr/>
        </p:nvPicPr>
        <p:blipFill>
          <a:blip r:embed="rId2" cstate="print"/>
          <a:srcRect l="18750" t="24074" r="16667" b="12963"/>
          <a:stretch>
            <a:fillRect/>
          </a:stretch>
        </p:blipFill>
        <p:spPr bwMode="auto">
          <a:xfrm>
            <a:off x="381000" y="381000"/>
            <a:ext cx="7607674" cy="5562600"/>
          </a:xfrm>
          <a:prstGeom prst="rect">
            <a:avLst/>
          </a:prstGeom>
          <a:noFill/>
          <a:ln w="9525">
            <a:noFill/>
            <a:miter lim="800000"/>
            <a:headEnd/>
            <a:tailEnd/>
          </a:ln>
        </p:spPr>
      </p:pic>
      <p:sp>
        <p:nvSpPr>
          <p:cNvPr id="6" name="AutoShape 4"/>
          <p:cNvSpPr>
            <a:spLocks noChangeArrowheads="1"/>
          </p:cNvSpPr>
          <p:nvPr/>
        </p:nvSpPr>
        <p:spPr bwMode="auto">
          <a:xfrm>
            <a:off x="4038600" y="3962400"/>
            <a:ext cx="3581400" cy="1447800"/>
          </a:xfrm>
          <a:prstGeom prst="wedgeRoundRectCallout">
            <a:avLst>
              <a:gd name="adj1" fmla="val -55850"/>
              <a:gd name="adj2" fmla="val 66534"/>
              <a:gd name="adj3" fmla="val 16667"/>
            </a:avLst>
          </a:prstGeom>
          <a:solidFill>
            <a:srgbClr val="92D050"/>
          </a:solidFill>
          <a:ln w="25400">
            <a:solidFill>
              <a:srgbClr val="000000"/>
            </a:solidFill>
            <a:miter lim="800000"/>
            <a:headEnd/>
            <a:tailEnd/>
          </a:ln>
        </p:spPr>
        <p:txBody>
          <a:bodyPr/>
          <a:lstStyle/>
          <a:p>
            <a:r>
              <a:rPr lang="en-US" b="1" dirty="0" smtClean="0"/>
              <a:t>Two points: one for value of rate constant (k) and one for the units.  Again, must be consistent with the rate law.</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8013" y="579438"/>
            <a:ext cx="8002587" cy="792162"/>
          </a:xfrm>
        </p:spPr>
        <p:txBody>
          <a:bodyPr>
            <a:normAutofit/>
          </a:bodyPr>
          <a:lstStyle/>
          <a:p>
            <a:pPr algn="ctr" fontAlgn="auto">
              <a:spcAft>
                <a:spcPts val="0"/>
              </a:spcAft>
              <a:buFont typeface="Wingdings 2"/>
              <a:buNone/>
              <a:defRPr/>
            </a:pPr>
            <a:r>
              <a:rPr lang="en-US" sz="3200" dirty="0" smtClean="0"/>
              <a:t>“justify your answer“</a:t>
            </a:r>
            <a:endParaRPr lang="en-US" sz="3200" dirty="0"/>
          </a:p>
        </p:txBody>
      </p:sp>
      <p:sp>
        <p:nvSpPr>
          <p:cNvPr id="11269" name="Content Placeholder 4"/>
          <p:cNvSpPr>
            <a:spLocks noGrp="1"/>
          </p:cNvSpPr>
          <p:nvPr>
            <p:ph sz="quarter" idx="2"/>
          </p:nvPr>
        </p:nvSpPr>
        <p:spPr>
          <a:xfrm>
            <a:off x="608013" y="1447800"/>
            <a:ext cx="7545387" cy="3489325"/>
          </a:xfrm>
        </p:spPr>
        <p:txBody>
          <a:bodyPr/>
          <a:lstStyle/>
          <a:p>
            <a:pPr>
              <a:buNone/>
            </a:pPr>
            <a:r>
              <a:rPr lang="en-US" sz="3600" dirty="0" smtClean="0"/>
              <a:t>“Table problems”</a:t>
            </a:r>
          </a:p>
          <a:p>
            <a:pPr>
              <a:buNone/>
            </a:pPr>
            <a:endParaRPr lang="en-US" sz="3600" dirty="0" smtClean="0"/>
          </a:p>
          <a:p>
            <a:pPr marL="0" indent="0">
              <a:buNone/>
            </a:pPr>
            <a:r>
              <a:rPr lang="en-US" sz="3600" dirty="0" smtClean="0"/>
              <a:t>There are two main ways to justify your answers.</a:t>
            </a:r>
          </a:p>
          <a:p>
            <a:pPr>
              <a:buNone/>
            </a:pPr>
            <a:endParaRPr lang="en-US" sz="3600" dirty="0" smtClean="0"/>
          </a:p>
          <a:p>
            <a:pPr marL="457200" indent="-457200">
              <a:buClr>
                <a:schemeClr val="tx1"/>
              </a:buClr>
              <a:buAutoNum type="arabicParenR"/>
            </a:pPr>
            <a:r>
              <a:rPr lang="en-US" sz="3600" dirty="0" smtClean="0"/>
              <a:t>Verbal explanation</a:t>
            </a:r>
          </a:p>
          <a:p>
            <a:pPr marL="457200" indent="-457200">
              <a:buClr>
                <a:schemeClr val="tx1"/>
              </a:buClr>
              <a:buAutoNum type="arabicParenR"/>
            </a:pPr>
            <a:r>
              <a:rPr lang="en-US" sz="3600" dirty="0" smtClean="0"/>
              <a:t>Mathematical explanation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8013" y="579438"/>
            <a:ext cx="8002587" cy="792162"/>
          </a:xfrm>
        </p:spPr>
        <p:txBody>
          <a:bodyPr>
            <a:normAutofit/>
          </a:bodyPr>
          <a:lstStyle/>
          <a:p>
            <a:pPr algn="ctr" fontAlgn="auto">
              <a:spcAft>
                <a:spcPts val="0"/>
              </a:spcAft>
              <a:buFont typeface="Wingdings 2"/>
              <a:buNone/>
              <a:defRPr/>
            </a:pPr>
            <a:r>
              <a:rPr lang="en-US" sz="3200" dirty="0" smtClean="0"/>
              <a:t>“justify your answer“</a:t>
            </a:r>
            <a:endParaRPr lang="en-US" sz="3200" dirty="0"/>
          </a:p>
        </p:txBody>
      </p:sp>
      <p:sp>
        <p:nvSpPr>
          <p:cNvPr id="11269" name="Content Placeholder 4"/>
          <p:cNvSpPr>
            <a:spLocks noGrp="1"/>
          </p:cNvSpPr>
          <p:nvPr>
            <p:ph sz="quarter" idx="2"/>
          </p:nvPr>
        </p:nvSpPr>
        <p:spPr>
          <a:xfrm>
            <a:off x="608013" y="1447800"/>
            <a:ext cx="7545387" cy="3489325"/>
          </a:xfrm>
        </p:spPr>
        <p:txBody>
          <a:bodyPr/>
          <a:lstStyle/>
          <a:p>
            <a:pPr>
              <a:buNone/>
            </a:pPr>
            <a:r>
              <a:rPr lang="en-US" sz="3600" dirty="0" smtClean="0"/>
              <a:t>“graphical”</a:t>
            </a:r>
          </a:p>
          <a:p>
            <a:pPr marL="0" indent="0">
              <a:buClr>
                <a:schemeClr val="tx1"/>
              </a:buClr>
              <a:buNone/>
            </a:pPr>
            <a:endParaRPr lang="en-US" sz="3600" dirty="0" smtClean="0"/>
          </a:p>
          <a:p>
            <a:pPr marL="0" indent="0">
              <a:buClr>
                <a:schemeClr val="tx1"/>
              </a:buClr>
              <a:buNone/>
            </a:pPr>
            <a:r>
              <a:rPr lang="en-US" sz="3600" dirty="0" smtClean="0"/>
              <a:t>Verbal explanation as to what the graph shows.</a:t>
            </a:r>
          </a:p>
          <a:p>
            <a:pPr marL="457200" indent="-457200">
              <a:buClr>
                <a:schemeClr val="tx1"/>
              </a:buClr>
              <a:buNone/>
            </a:pPr>
            <a:r>
              <a:rPr lang="en-US" sz="36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625" t="20000" r="21875" b="12000"/>
          <a:stretch>
            <a:fillRect/>
          </a:stretch>
        </p:blipFill>
        <p:spPr bwMode="auto">
          <a:xfrm>
            <a:off x="381000" y="380999"/>
            <a:ext cx="8382000" cy="6195391"/>
          </a:xfrm>
          <a:prstGeom prst="rect">
            <a:avLst/>
          </a:prstGeom>
          <a:noFill/>
          <a:ln w="9525">
            <a:noFill/>
            <a:miter lim="800000"/>
            <a:headEnd/>
            <a:tailEnd/>
          </a:ln>
        </p:spPr>
      </p:pic>
      <p:sp>
        <p:nvSpPr>
          <p:cNvPr id="3" name="TextBox 2"/>
          <p:cNvSpPr txBox="1"/>
          <p:nvPr/>
        </p:nvSpPr>
        <p:spPr>
          <a:xfrm>
            <a:off x="6858000" y="457200"/>
            <a:ext cx="1828800" cy="830997"/>
          </a:xfrm>
          <a:prstGeom prst="rect">
            <a:avLst/>
          </a:prstGeom>
          <a:noFill/>
        </p:spPr>
        <p:txBody>
          <a:bodyPr wrap="square" rtlCol="0">
            <a:spAutoFit/>
          </a:bodyPr>
          <a:lstStyle/>
          <a:p>
            <a:r>
              <a:rPr lang="en-US" sz="4800" dirty="0" smtClean="0"/>
              <a:t>2005</a:t>
            </a: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a:xfrm>
            <a:off x="533400" y="533400"/>
            <a:ext cx="8183563" cy="1050925"/>
          </a:xfrm>
          <a:noFill/>
        </p:spPr>
        <p:txBody>
          <a:bodyPr wrap="square" lIns="91440" tIns="45720" rIns="91440" bIns="45720" numCol="1" anchorCtr="0" compatLnSpc="1">
            <a:prstTxWarp prst="textNoShape">
              <a:avLst/>
            </a:prstTxWarp>
            <a:normAutofit/>
          </a:bodyPr>
          <a:lstStyle/>
          <a:p>
            <a:pPr algn="ctr"/>
            <a:r>
              <a:rPr lang="en-US" sz="6000" dirty="0" smtClean="0">
                <a:solidFill>
                  <a:srgbClr val="FF0000"/>
                </a:solidFill>
                <a:effectLst/>
              </a:rPr>
              <a:t>Entry Point</a:t>
            </a:r>
          </a:p>
        </p:txBody>
      </p:sp>
      <p:sp>
        <p:nvSpPr>
          <p:cNvPr id="27651" name="Rectangle 3"/>
          <p:cNvSpPr>
            <a:spLocks noGrp="1"/>
          </p:cNvSpPr>
          <p:nvPr>
            <p:ph type="body" idx="1"/>
          </p:nvPr>
        </p:nvSpPr>
        <p:spPr>
          <a:xfrm>
            <a:off x="457200" y="1676400"/>
            <a:ext cx="8183563" cy="4187825"/>
          </a:xfrm>
        </p:spPr>
        <p:txBody>
          <a:bodyPr/>
          <a:lstStyle/>
          <a:p>
            <a:r>
              <a:rPr lang="en-US" dirty="0" smtClean="0"/>
              <a:t>The questions are designed to have an “entry point” for the student.  </a:t>
            </a:r>
          </a:p>
          <a:p>
            <a:r>
              <a:rPr lang="en-US" dirty="0" smtClean="0"/>
              <a:t>An entry point is a relatively easy question (usually worth one point).</a:t>
            </a:r>
          </a:p>
          <a:p>
            <a:r>
              <a:rPr lang="en-US" dirty="0" smtClean="0"/>
              <a:t>It is designed to give the students a feeling of “I can do this problem”</a:t>
            </a:r>
          </a:p>
          <a:p>
            <a:r>
              <a:rPr lang="en-US" dirty="0" smtClean="0"/>
              <a:t>Build confidence in the student so they attempt to do the problem.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50925"/>
          </a:xfrm>
        </p:spPr>
        <p:txBody>
          <a:bodyPr>
            <a:noAutofit/>
          </a:bodyPr>
          <a:lstStyle/>
          <a:p>
            <a:pPr algn="ctr"/>
            <a:r>
              <a:rPr lang="en-US" sz="4000" dirty="0" smtClean="0">
                <a:solidFill>
                  <a:srgbClr val="C00000"/>
                </a:solidFill>
              </a:rPr>
              <a:t>Mathematical Justification</a:t>
            </a:r>
            <a:endParaRPr lang="en-US" sz="4000" dirty="0">
              <a:solidFill>
                <a:srgbClr val="C00000"/>
              </a:solidFill>
            </a:endParaRPr>
          </a:p>
        </p:txBody>
      </p:sp>
      <p:pic>
        <p:nvPicPr>
          <p:cNvPr id="2050" name="Picture 2"/>
          <p:cNvPicPr>
            <a:picLocks noChangeAspect="1" noChangeArrowheads="1"/>
          </p:cNvPicPr>
          <p:nvPr/>
        </p:nvPicPr>
        <p:blipFill>
          <a:blip r:embed="rId2" cstate="print"/>
          <a:srcRect l="20625" t="35000" r="17500" b="24000"/>
          <a:stretch>
            <a:fillRect/>
          </a:stretch>
        </p:blipFill>
        <p:spPr bwMode="auto">
          <a:xfrm>
            <a:off x="367748" y="1600200"/>
            <a:ext cx="8463776"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50925"/>
          </a:xfrm>
        </p:spPr>
        <p:txBody>
          <a:bodyPr>
            <a:noAutofit/>
          </a:bodyPr>
          <a:lstStyle/>
          <a:p>
            <a:pPr algn="ctr"/>
            <a:r>
              <a:rPr lang="en-US" sz="4000" dirty="0" smtClean="0">
                <a:solidFill>
                  <a:srgbClr val="C00000"/>
                </a:solidFill>
              </a:rPr>
              <a:t>Verbal Justification</a:t>
            </a:r>
            <a:endParaRPr lang="en-US" sz="4000" dirty="0">
              <a:solidFill>
                <a:srgbClr val="C00000"/>
              </a:solidFill>
            </a:endParaRPr>
          </a:p>
        </p:txBody>
      </p:sp>
      <p:sp>
        <p:nvSpPr>
          <p:cNvPr id="3" name="TextBox 2"/>
          <p:cNvSpPr txBox="1"/>
          <p:nvPr/>
        </p:nvSpPr>
        <p:spPr>
          <a:xfrm>
            <a:off x="533400" y="1600200"/>
            <a:ext cx="8077200" cy="3970318"/>
          </a:xfrm>
          <a:prstGeom prst="rect">
            <a:avLst/>
          </a:prstGeom>
          <a:noFill/>
        </p:spPr>
        <p:txBody>
          <a:bodyPr wrap="square" rtlCol="0">
            <a:spAutoFit/>
          </a:bodyPr>
          <a:lstStyle/>
          <a:p>
            <a:r>
              <a:rPr lang="en-US" sz="2800" dirty="0" smtClean="0"/>
              <a:t>In experiments one and two, the concentration of ClO</a:t>
            </a:r>
            <a:r>
              <a:rPr lang="en-US" sz="2800" baseline="30000" dirty="0" smtClean="0"/>
              <a:t>1-</a:t>
            </a:r>
            <a:r>
              <a:rPr lang="en-US" sz="2800" dirty="0" smtClean="0"/>
              <a:t> remains constant, while the concentration of I</a:t>
            </a:r>
            <a:r>
              <a:rPr lang="en-US" sz="2800" baseline="30000" dirty="0" smtClean="0"/>
              <a:t>1-</a:t>
            </a:r>
            <a:r>
              <a:rPr lang="en-US" sz="2800" dirty="0" smtClean="0"/>
              <a:t> goes from 0.017 to 0.052, up by a factor of four.  The initial rate goes from 0.156 to 0.476, up by a factor of four,  Since 4</a:t>
            </a:r>
            <a:r>
              <a:rPr lang="en-US" sz="2800" baseline="30000" dirty="0" smtClean="0"/>
              <a:t>1 </a:t>
            </a:r>
            <a:r>
              <a:rPr lang="en-US" sz="2800" dirty="0" smtClean="0"/>
              <a:t>= 4, the order with respect to I</a:t>
            </a:r>
            <a:r>
              <a:rPr lang="en-US" sz="2800" baseline="30000" dirty="0" smtClean="0"/>
              <a:t>1-</a:t>
            </a:r>
            <a:r>
              <a:rPr lang="en-US" sz="2800" dirty="0" smtClean="0"/>
              <a:t> is 1</a:t>
            </a:r>
            <a:r>
              <a:rPr lang="en-US" sz="2800" baseline="30000" dirty="0" smtClean="0"/>
              <a:t>st</a:t>
            </a:r>
            <a:r>
              <a:rPr lang="en-US" sz="2800" dirty="0" smtClean="0"/>
              <a:t> order. </a:t>
            </a:r>
          </a:p>
          <a:p>
            <a:endParaRPr lang="en-US" sz="2800" dirty="0" smtClean="0"/>
          </a:p>
          <a:p>
            <a:r>
              <a:rPr lang="en-US" sz="2800" dirty="0" smtClean="0"/>
              <a:t>(Also worth one point – but you MUST be ABSOLUTLY CLEAR how you write this out).</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0"/>
            <a:ext cx="8077200" cy="3970318"/>
          </a:xfrm>
          <a:prstGeom prst="rect">
            <a:avLst/>
          </a:prstGeom>
          <a:noFill/>
        </p:spPr>
        <p:txBody>
          <a:bodyPr wrap="square" rtlCol="0">
            <a:spAutoFit/>
          </a:bodyPr>
          <a:lstStyle/>
          <a:p>
            <a:r>
              <a:rPr lang="en-US" sz="2800" dirty="0" smtClean="0"/>
              <a:t>In experiments __</a:t>
            </a:r>
            <a:r>
              <a:rPr lang="en-US" sz="2800" b="1" u="sng" dirty="0" smtClean="0">
                <a:solidFill>
                  <a:srgbClr val="FF0000"/>
                </a:solidFill>
              </a:rPr>
              <a:t>1</a:t>
            </a:r>
            <a:r>
              <a:rPr lang="en-US" sz="2800" dirty="0" smtClean="0"/>
              <a:t>__ and __</a:t>
            </a:r>
            <a:r>
              <a:rPr lang="en-US" sz="2800" b="1" u="sng" dirty="0" smtClean="0">
                <a:solidFill>
                  <a:srgbClr val="FF0000"/>
                </a:solidFill>
              </a:rPr>
              <a:t>4</a:t>
            </a:r>
            <a:r>
              <a:rPr lang="en-US" sz="2800" dirty="0" smtClean="0"/>
              <a:t>__, the concentration of _</a:t>
            </a:r>
            <a:r>
              <a:rPr lang="en-US" sz="2800" b="1" u="sng" dirty="0" smtClean="0">
                <a:solidFill>
                  <a:srgbClr val="FF0000"/>
                </a:solidFill>
              </a:rPr>
              <a:t>A</a:t>
            </a:r>
            <a:r>
              <a:rPr lang="en-US" sz="2800" dirty="0" smtClean="0"/>
              <a:t>__ remains constant, while the concentration of _</a:t>
            </a:r>
            <a:r>
              <a:rPr lang="en-US" sz="2800" b="1" u="sng" dirty="0" smtClean="0">
                <a:solidFill>
                  <a:srgbClr val="FF0000"/>
                </a:solidFill>
              </a:rPr>
              <a:t>B</a:t>
            </a:r>
            <a:r>
              <a:rPr lang="en-US" sz="2800" dirty="0" smtClean="0"/>
              <a:t>_ goes from _</a:t>
            </a:r>
            <a:r>
              <a:rPr lang="en-US" sz="2800" b="1" u="sng" dirty="0" smtClean="0">
                <a:solidFill>
                  <a:srgbClr val="FF0000"/>
                </a:solidFill>
              </a:rPr>
              <a:t>2</a:t>
            </a:r>
            <a:r>
              <a:rPr lang="en-US" sz="2800" dirty="0" smtClean="0"/>
              <a:t>_ to _</a:t>
            </a:r>
            <a:r>
              <a:rPr lang="en-US" sz="2800" b="1" u="sng" dirty="0" smtClean="0">
                <a:solidFill>
                  <a:srgbClr val="FF0000"/>
                </a:solidFill>
              </a:rPr>
              <a:t> 6</a:t>
            </a:r>
            <a:r>
              <a:rPr lang="en-US" sz="2800" dirty="0" smtClean="0"/>
              <a:t>_, up by a factor of _</a:t>
            </a:r>
            <a:r>
              <a:rPr lang="en-US" sz="2800" b="1" u="sng" dirty="0" smtClean="0">
                <a:solidFill>
                  <a:srgbClr val="FF0000"/>
                </a:solidFill>
              </a:rPr>
              <a:t>3</a:t>
            </a:r>
            <a:r>
              <a:rPr lang="en-US" sz="2800" dirty="0" smtClean="0"/>
              <a:t>_.  The initial rate goes from _</a:t>
            </a:r>
            <a:r>
              <a:rPr lang="en-US" sz="2800" b="1" u="sng" dirty="0" smtClean="0">
                <a:solidFill>
                  <a:srgbClr val="FF0000"/>
                </a:solidFill>
              </a:rPr>
              <a:t>2 </a:t>
            </a:r>
            <a:r>
              <a:rPr lang="en-US" sz="2800" dirty="0" smtClean="0"/>
              <a:t>_ to _</a:t>
            </a:r>
            <a:r>
              <a:rPr lang="en-US" sz="2800" b="1" u="sng" dirty="0" smtClean="0">
                <a:solidFill>
                  <a:srgbClr val="FF0000"/>
                </a:solidFill>
              </a:rPr>
              <a:t>18</a:t>
            </a:r>
            <a:r>
              <a:rPr lang="en-US" sz="2800" dirty="0" smtClean="0"/>
              <a:t>__, up by a factor of _</a:t>
            </a:r>
            <a:r>
              <a:rPr lang="en-US" sz="2800" b="1" u="sng" dirty="0" smtClean="0">
                <a:solidFill>
                  <a:srgbClr val="FF0000"/>
                </a:solidFill>
              </a:rPr>
              <a:t>9</a:t>
            </a:r>
            <a:r>
              <a:rPr lang="en-US" sz="2800" dirty="0" smtClean="0"/>
              <a:t>_,  since _</a:t>
            </a:r>
            <a:r>
              <a:rPr lang="en-US" sz="2800" b="1" u="sng" dirty="0" smtClean="0">
                <a:solidFill>
                  <a:srgbClr val="FF0000"/>
                </a:solidFill>
              </a:rPr>
              <a:t> 3</a:t>
            </a:r>
            <a:r>
              <a:rPr lang="en-US" sz="2800" b="1" u="sng" baseline="30000" dirty="0" smtClean="0">
                <a:solidFill>
                  <a:srgbClr val="FF0000"/>
                </a:solidFill>
              </a:rPr>
              <a:t>2</a:t>
            </a:r>
            <a:r>
              <a:rPr lang="en-US" sz="2800" dirty="0" smtClean="0"/>
              <a:t>_</a:t>
            </a:r>
            <a:r>
              <a:rPr lang="en-US" sz="2800" baseline="30000" dirty="0" smtClean="0"/>
              <a:t> </a:t>
            </a:r>
            <a:r>
              <a:rPr lang="en-US" sz="2800" dirty="0" smtClean="0"/>
              <a:t>= </a:t>
            </a:r>
            <a:r>
              <a:rPr lang="en-US" sz="2800" b="1" dirty="0" smtClean="0">
                <a:solidFill>
                  <a:srgbClr val="FF0000"/>
                </a:solidFill>
              </a:rPr>
              <a:t>9</a:t>
            </a:r>
            <a:r>
              <a:rPr lang="en-US" sz="2800" dirty="0" smtClean="0"/>
              <a:t>, the order with respect to </a:t>
            </a:r>
            <a:r>
              <a:rPr lang="en-US" sz="2800" b="1" dirty="0" smtClean="0">
                <a:solidFill>
                  <a:srgbClr val="FF0000"/>
                </a:solidFill>
              </a:rPr>
              <a:t>B</a:t>
            </a:r>
            <a:r>
              <a:rPr lang="en-US" sz="2800" dirty="0" smtClean="0"/>
              <a:t> is </a:t>
            </a:r>
            <a:r>
              <a:rPr lang="en-US" sz="2800" b="1" dirty="0" smtClean="0">
                <a:solidFill>
                  <a:srgbClr val="FF0000"/>
                </a:solidFill>
              </a:rPr>
              <a:t>2</a:t>
            </a:r>
            <a:r>
              <a:rPr lang="en-US" sz="2800" b="1" baseline="30000" dirty="0" smtClean="0">
                <a:solidFill>
                  <a:srgbClr val="FF0000"/>
                </a:solidFill>
              </a:rPr>
              <a:t>nd</a:t>
            </a:r>
            <a:r>
              <a:rPr lang="en-US" sz="2800" dirty="0" smtClean="0"/>
              <a:t> order. </a:t>
            </a:r>
          </a:p>
          <a:p>
            <a:endParaRPr lang="en-US" sz="2800" dirty="0" smtClean="0"/>
          </a:p>
          <a:p>
            <a:r>
              <a:rPr lang="en-US" sz="2800" dirty="0" smtClean="0"/>
              <a:t>(You must replace the RED part with problem specific information).</a:t>
            </a:r>
            <a:endParaRPr lang="en-US" sz="2800" dirty="0"/>
          </a:p>
        </p:txBody>
      </p:sp>
      <p:sp>
        <p:nvSpPr>
          <p:cNvPr id="3" name="Title 1"/>
          <p:cNvSpPr txBox="1">
            <a:spLocks/>
          </p:cNvSpPr>
          <p:nvPr/>
        </p:nvSpPr>
        <p:spPr>
          <a:xfrm>
            <a:off x="381000" y="381000"/>
            <a:ext cx="8382000" cy="1050925"/>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C00000"/>
                </a:solidFill>
                <a:effectLst>
                  <a:outerShdw blurRad="53975" dist="22860" dir="5400000" algn="tl" rotWithShape="0">
                    <a:srgbClr val="000000">
                      <a:alpha val="55000"/>
                    </a:srgbClr>
                  </a:outerShdw>
                </a:effectLst>
                <a:uLnTx/>
                <a:uFillTx/>
                <a:latin typeface="+mj-lt"/>
                <a:ea typeface="+mj-ea"/>
                <a:cs typeface="+mj-cs"/>
              </a:rPr>
              <a:t>Template</a:t>
            </a:r>
            <a:r>
              <a:rPr kumimoji="0" lang="en-US" sz="4000" b="1" i="0" u="none" strike="noStrike" kern="1200" cap="none" spc="0" normalizeH="0" noProof="0" dirty="0" smtClean="0">
                <a:ln>
                  <a:noFill/>
                </a:ln>
                <a:solidFill>
                  <a:srgbClr val="C00000"/>
                </a:solidFill>
                <a:effectLst>
                  <a:outerShdw blurRad="53975" dist="22860" dir="5400000" algn="tl" rotWithShape="0">
                    <a:srgbClr val="000000">
                      <a:alpha val="55000"/>
                    </a:srgbClr>
                  </a:outerShdw>
                </a:effectLst>
                <a:uLnTx/>
                <a:uFillTx/>
                <a:latin typeface="+mj-lt"/>
                <a:ea typeface="+mj-ea"/>
                <a:cs typeface="+mj-cs"/>
              </a:rPr>
              <a:t>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C00000"/>
                </a:solidFill>
                <a:effectLst>
                  <a:outerShdw blurRad="53975" dist="22860" dir="5400000" algn="tl" rotWithShape="0">
                    <a:srgbClr val="000000">
                      <a:alpha val="55000"/>
                    </a:srgbClr>
                  </a:outerShdw>
                </a:effectLst>
                <a:uLnTx/>
                <a:uFillTx/>
                <a:latin typeface="+mj-lt"/>
                <a:ea typeface="+mj-ea"/>
                <a:cs typeface="+mj-cs"/>
              </a:rPr>
              <a:t>Verbal Justification</a:t>
            </a:r>
            <a:endParaRPr kumimoji="0" lang="en-US" sz="4000" b="1"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p:cNvSpPr>
          <p:nvPr>
            <p:ph type="ctrTitle"/>
          </p:nvPr>
        </p:nvSpPr>
        <p:spPr bwMode="auto">
          <a:xfrm>
            <a:off x="685800" y="4038600"/>
            <a:ext cx="7772400" cy="1470025"/>
          </a:xfrm>
          <a:noFill/>
        </p:spPr>
        <p:txBody>
          <a:bodyPr wrap="square" lIns="91440" tIns="45720" rIns="91440" bIns="45720" numCol="1" anchorCtr="0" compatLnSpc="1">
            <a:prstTxWarp prst="textNoShape">
              <a:avLst/>
            </a:prstTxWarp>
            <a:noAutofit/>
          </a:bodyPr>
          <a:lstStyle/>
          <a:p>
            <a:pPr algn="ctr"/>
            <a:r>
              <a:rPr lang="en-US" sz="4800" dirty="0" smtClean="0">
                <a:solidFill>
                  <a:srgbClr val="C00000"/>
                </a:solidFill>
                <a:effectLst/>
              </a:rPr>
              <a:t>SHOW YOUR WORK</a:t>
            </a:r>
            <a:br>
              <a:rPr lang="en-US" sz="4800" dirty="0" smtClean="0">
                <a:solidFill>
                  <a:srgbClr val="C00000"/>
                </a:solidFill>
                <a:effectLst/>
              </a:rPr>
            </a:br>
            <a:r>
              <a:rPr lang="en-US" sz="2800" dirty="0" smtClean="0">
                <a:solidFill>
                  <a:srgbClr val="C00000"/>
                </a:solidFill>
                <a:effectLst/>
              </a:rPr>
              <a:t/>
            </a:r>
            <a:br>
              <a:rPr lang="en-US" sz="2800" dirty="0" smtClean="0">
                <a:solidFill>
                  <a:srgbClr val="C00000"/>
                </a:solidFill>
                <a:effectLst/>
              </a:rPr>
            </a:br>
            <a:r>
              <a:rPr lang="en-US" sz="4800" dirty="0" smtClean="0">
                <a:solidFill>
                  <a:srgbClr val="C00000"/>
                </a:solidFill>
                <a:effectLst/>
              </a:rPr>
              <a:t>SHOW ALL OF YOUR WORK</a:t>
            </a:r>
            <a:br>
              <a:rPr lang="en-US" sz="4800" dirty="0" smtClean="0">
                <a:solidFill>
                  <a:srgbClr val="C00000"/>
                </a:solidFill>
                <a:effectLst/>
              </a:rPr>
            </a:br>
            <a:r>
              <a:rPr lang="en-US" sz="2800" dirty="0" smtClean="0">
                <a:solidFill>
                  <a:srgbClr val="C00000"/>
                </a:solidFill>
                <a:effectLst/>
              </a:rPr>
              <a:t/>
            </a:r>
            <a:br>
              <a:rPr lang="en-US" sz="2800" dirty="0" smtClean="0">
                <a:solidFill>
                  <a:srgbClr val="C00000"/>
                </a:solidFill>
                <a:effectLst/>
              </a:rPr>
            </a:br>
            <a:r>
              <a:rPr lang="en-US" sz="4800" dirty="0" smtClean="0">
                <a:solidFill>
                  <a:srgbClr val="C00000"/>
                </a:solidFill>
                <a:effectLst/>
              </a:rPr>
              <a:t>SHOW MORE OF YOUR WORK.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183880" cy="1051560"/>
          </a:xfrm>
        </p:spPr>
        <p:txBody>
          <a:bodyPr>
            <a:normAutofit/>
          </a:bodyPr>
          <a:lstStyle/>
          <a:p>
            <a:pPr algn="ctr"/>
            <a:r>
              <a:rPr lang="en-US" sz="5400" dirty="0" smtClean="0">
                <a:solidFill>
                  <a:srgbClr val="C00000"/>
                </a:solidFill>
              </a:rPr>
              <a:t>Graphical Questions</a:t>
            </a:r>
            <a:endParaRPr lang="en-US" sz="54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8125" t="13000" r="26875" b="76000"/>
          <a:stretch>
            <a:fillRect/>
          </a:stretch>
        </p:blipFill>
        <p:spPr bwMode="auto">
          <a:xfrm>
            <a:off x="381000" y="381000"/>
            <a:ext cx="8478982" cy="1295400"/>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28125" t="45000" r="26875" b="10000"/>
          <a:stretch>
            <a:fillRect/>
          </a:stretch>
        </p:blipFill>
        <p:spPr bwMode="auto">
          <a:xfrm>
            <a:off x="381000" y="1524000"/>
            <a:ext cx="8382000" cy="5238750"/>
          </a:xfrm>
          <a:prstGeom prst="rect">
            <a:avLst/>
          </a:prstGeom>
          <a:noFill/>
          <a:ln w="9525">
            <a:noFill/>
            <a:miter lim="800000"/>
            <a:headEnd/>
            <a:tailEnd/>
          </a:ln>
        </p:spPr>
      </p:pic>
      <p:sp>
        <p:nvSpPr>
          <p:cNvPr id="4" name="TextBox 3"/>
          <p:cNvSpPr txBox="1"/>
          <p:nvPr/>
        </p:nvSpPr>
        <p:spPr>
          <a:xfrm>
            <a:off x="457200" y="4876800"/>
            <a:ext cx="1905000" cy="707886"/>
          </a:xfrm>
          <a:prstGeom prst="rect">
            <a:avLst/>
          </a:prstGeom>
          <a:noFill/>
        </p:spPr>
        <p:txBody>
          <a:bodyPr wrap="square" rtlCol="0">
            <a:spAutoFit/>
          </a:bodyPr>
          <a:lstStyle/>
          <a:p>
            <a:r>
              <a:rPr lang="en-US" sz="4000" dirty="0" smtClean="0"/>
              <a:t>2005 B</a:t>
            </a:r>
            <a:endParaRPr lang="en-U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83880" cy="1051560"/>
          </a:xfrm>
        </p:spPr>
        <p:txBody>
          <a:bodyPr>
            <a:noAutofit/>
          </a:bodyPr>
          <a:lstStyle/>
          <a:p>
            <a:pPr algn="ctr"/>
            <a:r>
              <a:rPr lang="en-US" sz="4000" dirty="0" smtClean="0">
                <a:solidFill>
                  <a:srgbClr val="C00000"/>
                </a:solidFill>
                <a:effectLst/>
              </a:rPr>
              <a:t>Graphical Questions – </a:t>
            </a:r>
            <a:br>
              <a:rPr lang="en-US" sz="4000" dirty="0" smtClean="0">
                <a:solidFill>
                  <a:srgbClr val="C00000"/>
                </a:solidFill>
                <a:effectLst/>
              </a:rPr>
            </a:br>
            <a:r>
              <a:rPr lang="en-US" sz="4000" dirty="0" smtClean="0">
                <a:solidFill>
                  <a:srgbClr val="C00000"/>
                </a:solidFill>
                <a:effectLst/>
              </a:rPr>
              <a:t>The CL</a:t>
            </a:r>
            <a:r>
              <a:rPr lang="en-US" sz="2000" dirty="0" smtClean="0">
                <a:solidFill>
                  <a:srgbClr val="C00000"/>
                </a:solidFill>
                <a:effectLst/>
              </a:rPr>
              <a:t>ea</a:t>
            </a:r>
            <a:r>
              <a:rPr lang="en-US" sz="4000" dirty="0" smtClean="0">
                <a:solidFill>
                  <a:srgbClr val="C00000"/>
                </a:solidFill>
                <a:effectLst/>
              </a:rPr>
              <a:t>R Approach</a:t>
            </a:r>
            <a:endParaRPr lang="en-US" sz="4000" dirty="0">
              <a:solidFill>
                <a:srgbClr val="C00000"/>
              </a:solidFill>
              <a:effectLst/>
            </a:endParaRPr>
          </a:p>
        </p:txBody>
      </p:sp>
      <p:sp>
        <p:nvSpPr>
          <p:cNvPr id="3" name="Content Placeholder 2"/>
          <p:cNvSpPr>
            <a:spLocks noGrp="1"/>
          </p:cNvSpPr>
          <p:nvPr>
            <p:ph idx="1"/>
          </p:nvPr>
        </p:nvSpPr>
        <p:spPr>
          <a:xfrm>
            <a:off x="457200" y="1600200"/>
            <a:ext cx="8183880" cy="4187952"/>
          </a:xfrm>
        </p:spPr>
        <p:txBody>
          <a:bodyPr/>
          <a:lstStyle/>
          <a:p>
            <a:r>
              <a:rPr lang="en-US" dirty="0" smtClean="0"/>
              <a:t>Make sure that you know what the y-axis is and the order that is found IF THE GRAPH is LINEAR.  </a:t>
            </a:r>
          </a:p>
          <a:p>
            <a:endParaRPr lang="en-US" dirty="0"/>
          </a:p>
        </p:txBody>
      </p:sp>
      <p:graphicFrame>
        <p:nvGraphicFramePr>
          <p:cNvPr id="4" name="Table 3"/>
          <p:cNvGraphicFramePr>
            <a:graphicFrameLocks noGrp="1"/>
          </p:cNvGraphicFramePr>
          <p:nvPr/>
        </p:nvGraphicFramePr>
        <p:xfrm>
          <a:off x="685800" y="3124200"/>
          <a:ext cx="8001000" cy="2775585"/>
        </p:xfrm>
        <a:graphic>
          <a:graphicData uri="http://schemas.openxmlformats.org/drawingml/2006/table">
            <a:tbl>
              <a:tblPr firstRow="1" bandRow="1">
                <a:tableStyleId>{5C22544A-7EE6-4342-B048-85BDC9FD1C3A}</a:tableStyleId>
              </a:tblPr>
              <a:tblGrid>
                <a:gridCol w="1905000"/>
                <a:gridCol w="6096000"/>
              </a:tblGrid>
              <a:tr h="441325">
                <a:tc>
                  <a:txBody>
                    <a:bodyPr/>
                    <a:lstStyle/>
                    <a:p>
                      <a:r>
                        <a:rPr lang="en-US" sz="3200" dirty="0" smtClean="0"/>
                        <a:t>Order</a:t>
                      </a:r>
                      <a:endParaRPr lang="en-US" sz="3200" dirty="0"/>
                    </a:p>
                  </a:txBody>
                  <a:tcPr/>
                </a:tc>
                <a:tc>
                  <a:txBody>
                    <a:bodyPr/>
                    <a:lstStyle/>
                    <a:p>
                      <a:r>
                        <a:rPr lang="en-US" sz="3200" dirty="0" smtClean="0"/>
                        <a:t>y-axis</a:t>
                      </a:r>
                      <a:endParaRPr lang="en-US" sz="3200" dirty="0"/>
                    </a:p>
                  </a:txBody>
                  <a:tcPr/>
                </a:tc>
              </a:tr>
              <a:tr h="441325">
                <a:tc>
                  <a:txBody>
                    <a:bodyPr/>
                    <a:lstStyle/>
                    <a:p>
                      <a:r>
                        <a:rPr lang="en-US" sz="3200" dirty="0" smtClean="0"/>
                        <a:t>Zero</a:t>
                      </a:r>
                      <a:endParaRPr lang="en-US" sz="3200" dirty="0"/>
                    </a:p>
                  </a:txBody>
                  <a:tcPr/>
                </a:tc>
                <a:tc>
                  <a:txBody>
                    <a:bodyPr/>
                    <a:lstStyle/>
                    <a:p>
                      <a:r>
                        <a:rPr lang="en-US" sz="4000" b="1" dirty="0" smtClean="0">
                          <a:solidFill>
                            <a:srgbClr val="C00000"/>
                          </a:solidFill>
                        </a:rPr>
                        <a:t>C</a:t>
                      </a:r>
                      <a:r>
                        <a:rPr lang="en-US" sz="3200" dirty="0" smtClean="0"/>
                        <a:t>oncentration</a:t>
                      </a:r>
                    </a:p>
                  </a:txBody>
                  <a:tcPr/>
                </a:tc>
              </a:tr>
              <a:tr h="441325">
                <a:tc>
                  <a:txBody>
                    <a:bodyPr/>
                    <a:lstStyle/>
                    <a:p>
                      <a:r>
                        <a:rPr lang="en-US" sz="3200" dirty="0" smtClean="0"/>
                        <a:t>First</a:t>
                      </a:r>
                      <a:endParaRPr lang="en-US" sz="3200" dirty="0"/>
                    </a:p>
                  </a:txBody>
                  <a:tcPr/>
                </a:tc>
                <a:tc>
                  <a:txBody>
                    <a:bodyPr/>
                    <a:lstStyle/>
                    <a:p>
                      <a:r>
                        <a:rPr lang="en-US" sz="4000" b="1" dirty="0" err="1" smtClean="0">
                          <a:solidFill>
                            <a:srgbClr val="C00000"/>
                          </a:solidFill>
                        </a:rPr>
                        <a:t>l</a:t>
                      </a:r>
                      <a:r>
                        <a:rPr lang="en-US" sz="3200" dirty="0" err="1" smtClean="0"/>
                        <a:t>n</a:t>
                      </a:r>
                      <a:r>
                        <a:rPr lang="en-US" sz="3200" baseline="0" dirty="0" smtClean="0"/>
                        <a:t> of concentration</a:t>
                      </a:r>
                      <a:endParaRPr lang="en-US" sz="3200" dirty="0"/>
                    </a:p>
                  </a:txBody>
                  <a:tcPr/>
                </a:tc>
              </a:tr>
              <a:tr h="794385">
                <a:tc>
                  <a:txBody>
                    <a:bodyPr/>
                    <a:lstStyle/>
                    <a:p>
                      <a:r>
                        <a:rPr lang="en-US" sz="3200" dirty="0" smtClean="0"/>
                        <a:t>Second</a:t>
                      </a:r>
                      <a:endParaRPr lang="en-US" sz="3200" dirty="0"/>
                    </a:p>
                  </a:txBody>
                  <a:tcPr/>
                </a:tc>
                <a:tc>
                  <a:txBody>
                    <a:bodyPr/>
                    <a:lstStyle/>
                    <a:p>
                      <a:r>
                        <a:rPr lang="en-US" sz="3200" b="1" dirty="0" smtClean="0">
                          <a:solidFill>
                            <a:srgbClr val="C00000"/>
                          </a:solidFill>
                        </a:rPr>
                        <a:t>R</a:t>
                      </a:r>
                      <a:r>
                        <a:rPr lang="en-US" sz="3200" dirty="0" smtClean="0"/>
                        <a:t>eciprocal of </a:t>
                      </a:r>
                      <a:r>
                        <a:rPr lang="en-US" sz="3200" dirty="0" smtClean="0"/>
                        <a:t>concentration</a:t>
                      </a:r>
                      <a:endParaRPr lang="en-US" sz="320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8125" t="13000" r="26875" b="76000"/>
          <a:stretch>
            <a:fillRect/>
          </a:stretch>
        </p:blipFill>
        <p:spPr bwMode="auto">
          <a:xfrm>
            <a:off x="381000" y="381000"/>
            <a:ext cx="8478982" cy="1295400"/>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28125" t="45000" r="26875" b="10000"/>
          <a:stretch>
            <a:fillRect/>
          </a:stretch>
        </p:blipFill>
        <p:spPr bwMode="auto">
          <a:xfrm>
            <a:off x="381000" y="1524000"/>
            <a:ext cx="8382000" cy="5238750"/>
          </a:xfrm>
          <a:prstGeom prst="rect">
            <a:avLst/>
          </a:prstGeom>
          <a:noFill/>
          <a:ln w="9525">
            <a:noFill/>
            <a:miter lim="800000"/>
            <a:headEnd/>
            <a:tailEnd/>
          </a:ln>
        </p:spPr>
      </p:pic>
      <p:sp>
        <p:nvSpPr>
          <p:cNvPr id="4" name="TextBox 3"/>
          <p:cNvSpPr txBox="1"/>
          <p:nvPr/>
        </p:nvSpPr>
        <p:spPr>
          <a:xfrm>
            <a:off x="457200" y="4876800"/>
            <a:ext cx="1905000" cy="707886"/>
          </a:xfrm>
          <a:prstGeom prst="rect">
            <a:avLst/>
          </a:prstGeom>
          <a:noFill/>
        </p:spPr>
        <p:txBody>
          <a:bodyPr wrap="square" rtlCol="0">
            <a:spAutoFit/>
          </a:bodyPr>
          <a:lstStyle/>
          <a:p>
            <a:r>
              <a:rPr lang="en-US" sz="4000" dirty="0" smtClean="0"/>
              <a:t>2005 B</a:t>
            </a:r>
            <a:endParaRPr lang="en-US" sz="4000" dirty="0"/>
          </a:p>
        </p:txBody>
      </p:sp>
      <p:sp>
        <p:nvSpPr>
          <p:cNvPr id="5" name="Rounded Rectangular Callout 4"/>
          <p:cNvSpPr/>
          <p:nvPr/>
        </p:nvSpPr>
        <p:spPr>
          <a:xfrm>
            <a:off x="6553200" y="4114800"/>
            <a:ext cx="2133600" cy="2286000"/>
          </a:xfrm>
          <a:prstGeom prst="wedgeRoundRectCallout">
            <a:avLst>
              <a:gd name="adj1" fmla="val -67417"/>
              <a:gd name="adj2" fmla="val -65647"/>
              <a:gd name="adj3"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Find the graph with the straight line</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8750" t="53000" r="19375" b="28000"/>
          <a:stretch>
            <a:fillRect/>
          </a:stretch>
        </p:blipFill>
        <p:spPr bwMode="auto">
          <a:xfrm>
            <a:off x="381000" y="609600"/>
            <a:ext cx="8337884" cy="160020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l="50625" t="45000" r="26875" b="34709"/>
          <a:stretch>
            <a:fillRect/>
          </a:stretch>
        </p:blipFill>
        <p:spPr bwMode="auto">
          <a:xfrm>
            <a:off x="1905000" y="2590800"/>
            <a:ext cx="5334000" cy="3006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a:bodyPr>
          <a:lstStyle/>
          <a:p>
            <a:pPr algn="ctr"/>
            <a:r>
              <a:rPr lang="en-US" sz="4800" dirty="0" smtClean="0">
                <a:solidFill>
                  <a:srgbClr val="C00000"/>
                </a:solidFill>
              </a:rPr>
              <a:t>How to find k</a:t>
            </a:r>
            <a:endParaRPr lang="en-US" sz="4800" dirty="0">
              <a:solidFill>
                <a:srgbClr val="C00000"/>
              </a:solidFill>
            </a:endParaRPr>
          </a:p>
        </p:txBody>
      </p:sp>
      <p:sp>
        <p:nvSpPr>
          <p:cNvPr id="3" name="Content Placeholder 2"/>
          <p:cNvSpPr>
            <a:spLocks noGrp="1"/>
          </p:cNvSpPr>
          <p:nvPr>
            <p:ph idx="1"/>
          </p:nvPr>
        </p:nvSpPr>
        <p:spPr>
          <a:xfrm>
            <a:off x="457200" y="1676400"/>
            <a:ext cx="8183880" cy="4187952"/>
          </a:xfrm>
        </p:spPr>
        <p:txBody>
          <a:bodyPr/>
          <a:lstStyle/>
          <a:p>
            <a:pPr>
              <a:buNone/>
            </a:pPr>
            <a:r>
              <a:rPr lang="en-US" dirty="0" smtClean="0"/>
              <a:t>For all three graphs:</a:t>
            </a:r>
          </a:p>
          <a:p>
            <a:pPr>
              <a:buNone/>
            </a:pPr>
            <a:endParaRPr lang="en-US" dirty="0" smtClean="0"/>
          </a:p>
          <a:p>
            <a:pPr>
              <a:buNone/>
            </a:pPr>
            <a:endParaRPr lang="en-US" dirty="0" smtClean="0"/>
          </a:p>
          <a:p>
            <a:pPr>
              <a:buNone/>
            </a:pPr>
            <a:endParaRPr lang="en-US" dirty="0" smtClean="0"/>
          </a:p>
          <a:p>
            <a:pPr>
              <a:buNone/>
            </a:pPr>
            <a:r>
              <a:rPr lang="en-US" dirty="0" smtClean="0"/>
              <a:t>Absolute value of slope = rate constant, k</a:t>
            </a:r>
          </a:p>
          <a:p>
            <a:pPr>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2971800" y="2286000"/>
          <a:ext cx="3308350" cy="1221545"/>
        </p:xfrm>
        <a:graphic>
          <a:graphicData uri="http://schemas.openxmlformats.org/presentationml/2006/ole">
            <p:oleObj spid="_x0000_s5122" name="Equation" r:id="rId3" imgW="825480" imgH="30456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a:xfrm>
            <a:off x="533400" y="533400"/>
            <a:ext cx="8183563" cy="1050925"/>
          </a:xfrm>
          <a:noFill/>
        </p:spPr>
        <p:txBody>
          <a:bodyPr wrap="square" lIns="91440" tIns="45720" rIns="91440" bIns="45720" numCol="1" anchorCtr="0" compatLnSpc="1">
            <a:prstTxWarp prst="textNoShape">
              <a:avLst/>
            </a:prstTxWarp>
            <a:normAutofit/>
          </a:bodyPr>
          <a:lstStyle/>
          <a:p>
            <a:pPr algn="ctr"/>
            <a:r>
              <a:rPr lang="en-US" sz="6000" dirty="0" smtClean="0">
                <a:solidFill>
                  <a:srgbClr val="FF0000"/>
                </a:solidFill>
                <a:effectLst/>
              </a:rPr>
              <a:t>Entry Point</a:t>
            </a:r>
          </a:p>
        </p:txBody>
      </p:sp>
      <p:sp>
        <p:nvSpPr>
          <p:cNvPr id="27651" name="Rectangle 3"/>
          <p:cNvSpPr>
            <a:spLocks noGrp="1"/>
          </p:cNvSpPr>
          <p:nvPr>
            <p:ph type="body" idx="1"/>
          </p:nvPr>
        </p:nvSpPr>
        <p:spPr>
          <a:xfrm>
            <a:off x="457200" y="1676400"/>
            <a:ext cx="8183563" cy="4187825"/>
          </a:xfrm>
        </p:spPr>
        <p:txBody>
          <a:bodyPr/>
          <a:lstStyle/>
          <a:p>
            <a:pPr marL="0" indent="0">
              <a:lnSpc>
                <a:spcPct val="150000"/>
              </a:lnSpc>
              <a:spcBef>
                <a:spcPts val="0"/>
              </a:spcBef>
              <a:buNone/>
            </a:pPr>
            <a:r>
              <a:rPr lang="en-US" dirty="0" smtClean="0"/>
              <a:t>Regardless of the type of kinetic problem, the entry point on kinetic problems is to “determine the order for each reactant”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183562" cy="3048000"/>
          </a:xfrm>
        </p:spPr>
        <p:txBody>
          <a:bodyPr>
            <a:noAutofit/>
          </a:bodyPr>
          <a:lstStyle/>
          <a:p>
            <a:pPr algn="ctr"/>
            <a:r>
              <a:rPr lang="en-US" sz="4500" dirty="0" smtClean="0">
                <a:solidFill>
                  <a:srgbClr val="C00000"/>
                </a:solidFill>
                <a:effectLst/>
              </a:rPr>
              <a:t>Units on rate constant, k</a:t>
            </a:r>
            <a:r>
              <a:rPr lang="en-US" sz="4500" dirty="0" smtClean="0">
                <a:solidFill>
                  <a:srgbClr val="C00000"/>
                </a:solidFill>
              </a:rPr>
              <a:t/>
            </a:r>
            <a:br>
              <a:rPr lang="en-US" sz="4500" dirty="0" smtClean="0">
                <a:solidFill>
                  <a:srgbClr val="C00000"/>
                </a:solidFill>
              </a:rPr>
            </a:br>
            <a:r>
              <a:rPr lang="en-US" sz="4500" dirty="0" smtClean="0">
                <a:solidFill>
                  <a:srgbClr val="C00000"/>
                </a:solidFill>
              </a:rPr>
              <a:t/>
            </a:r>
            <a:br>
              <a:rPr lang="en-US" sz="4500" dirty="0" smtClean="0">
                <a:solidFill>
                  <a:srgbClr val="C00000"/>
                </a:solidFill>
              </a:rPr>
            </a:br>
            <a:r>
              <a:rPr lang="en-US" sz="4500" dirty="0" smtClean="0">
                <a:solidFill>
                  <a:srgbClr val="C00000"/>
                </a:solidFill>
              </a:rPr>
              <a:t/>
            </a:r>
            <a:br>
              <a:rPr lang="en-US" sz="4500" dirty="0" smtClean="0">
                <a:solidFill>
                  <a:srgbClr val="C00000"/>
                </a:solidFill>
              </a:rPr>
            </a:br>
            <a:r>
              <a:rPr lang="en-US" sz="4500" b="0" dirty="0" smtClean="0">
                <a:solidFill>
                  <a:srgbClr val="C00000"/>
                </a:solidFill>
                <a:effectLst/>
              </a:rPr>
              <a:t>Both table and graphical problems</a:t>
            </a:r>
            <a:endParaRPr lang="en-US" sz="4500" b="0" dirty="0">
              <a:solidFill>
                <a:srgbClr val="C00000"/>
              </a:solidFill>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562" cy="1050925"/>
          </a:xfrm>
        </p:spPr>
        <p:txBody>
          <a:bodyPr>
            <a:noAutofit/>
          </a:bodyPr>
          <a:lstStyle/>
          <a:p>
            <a:r>
              <a:rPr lang="en-US" sz="4500" dirty="0" smtClean="0">
                <a:solidFill>
                  <a:srgbClr val="C00000"/>
                </a:solidFill>
              </a:rPr>
              <a:t>Units on rate constant, k</a:t>
            </a:r>
            <a:endParaRPr lang="en-US" sz="4500" dirty="0">
              <a:solidFill>
                <a:srgbClr val="C00000"/>
              </a:solidFill>
            </a:endParaRPr>
          </a:p>
        </p:txBody>
      </p:sp>
      <p:sp>
        <p:nvSpPr>
          <p:cNvPr id="3" name="TextBox 2"/>
          <p:cNvSpPr txBox="1"/>
          <p:nvPr/>
        </p:nvSpPr>
        <p:spPr>
          <a:xfrm>
            <a:off x="609600" y="1676400"/>
            <a:ext cx="8001000" cy="3170099"/>
          </a:xfrm>
          <a:prstGeom prst="rect">
            <a:avLst/>
          </a:prstGeom>
          <a:noFill/>
        </p:spPr>
        <p:txBody>
          <a:bodyPr wrap="square" rtlCol="0">
            <a:spAutoFit/>
          </a:bodyPr>
          <a:lstStyle/>
          <a:p>
            <a:r>
              <a:rPr lang="en-US" sz="4000" b="1" dirty="0" smtClean="0"/>
              <a:t>Easiest method to find the units is to know the overall order.</a:t>
            </a:r>
          </a:p>
          <a:p>
            <a:endParaRPr lang="en-US" sz="4000" b="1" dirty="0" smtClean="0"/>
          </a:p>
          <a:p>
            <a:r>
              <a:rPr lang="en-US" sz="4000" b="1" dirty="0" smtClean="0"/>
              <a:t>Overall order, add all exponents in the rate law together.</a:t>
            </a:r>
            <a:endParaRPr lang="en-US" sz="4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562" cy="1050925"/>
          </a:xfrm>
        </p:spPr>
        <p:txBody>
          <a:bodyPr>
            <a:noAutofit/>
          </a:bodyPr>
          <a:lstStyle/>
          <a:p>
            <a:r>
              <a:rPr lang="en-US" sz="4400" b="0" dirty="0" smtClean="0">
                <a:solidFill>
                  <a:srgbClr val="C00000"/>
                </a:solidFill>
                <a:effectLst/>
              </a:rPr>
              <a:t>Units are always going to be</a:t>
            </a:r>
            <a:endParaRPr lang="en-US" sz="4400" b="0" dirty="0">
              <a:solidFill>
                <a:srgbClr val="C00000"/>
              </a:solidFill>
              <a:effectLst/>
            </a:endParaRPr>
          </a:p>
        </p:txBody>
      </p:sp>
      <p:sp>
        <p:nvSpPr>
          <p:cNvPr id="3" name="TextBox 2"/>
          <p:cNvSpPr txBox="1"/>
          <p:nvPr/>
        </p:nvSpPr>
        <p:spPr>
          <a:xfrm>
            <a:off x="609600" y="4800601"/>
            <a:ext cx="8001000" cy="1200329"/>
          </a:xfrm>
          <a:prstGeom prst="rect">
            <a:avLst/>
          </a:prstGeom>
          <a:noFill/>
        </p:spPr>
        <p:txBody>
          <a:bodyPr wrap="square" rtlCol="0">
            <a:spAutoFit/>
          </a:bodyPr>
          <a:lstStyle/>
          <a:p>
            <a:r>
              <a:rPr lang="en-US" sz="3600" b="1" dirty="0" smtClean="0">
                <a:solidFill>
                  <a:srgbClr val="C00000"/>
                </a:solidFill>
              </a:rPr>
              <a:t>(use the time unit given in the problem)</a:t>
            </a:r>
            <a:endParaRPr lang="en-US" sz="4000" b="1" dirty="0"/>
          </a:p>
        </p:txBody>
      </p:sp>
      <p:graphicFrame>
        <p:nvGraphicFramePr>
          <p:cNvPr id="4" name="Object 3"/>
          <p:cNvGraphicFramePr>
            <a:graphicFrameLocks noChangeAspect="1"/>
          </p:cNvGraphicFramePr>
          <p:nvPr/>
        </p:nvGraphicFramePr>
        <p:xfrm>
          <a:off x="457200" y="1676400"/>
          <a:ext cx="8346440" cy="2692400"/>
        </p:xfrm>
        <a:graphic>
          <a:graphicData uri="http://schemas.openxmlformats.org/presentationml/2006/ole">
            <p:oleObj spid="_x0000_s6146" name="Equation" r:id="rId3" imgW="1574640" imgH="50796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dirty="0" smtClean="0">
                <a:solidFill>
                  <a:srgbClr val="7030A0"/>
                </a:solidFill>
              </a:rPr>
              <a:t>Chief Readers Comments</a:t>
            </a:r>
            <a:endParaRPr lang="en-US" sz="7200" dirty="0">
              <a:solidFill>
                <a:srgbClr val="7030A0"/>
              </a:solidFill>
            </a:endParaRPr>
          </a:p>
        </p:txBody>
      </p:sp>
      <p:sp>
        <p:nvSpPr>
          <p:cNvPr id="3" name="Subtitle 2"/>
          <p:cNvSpPr>
            <a:spLocks noGrp="1"/>
          </p:cNvSpPr>
          <p:nvPr>
            <p:ph type="subTitle" idx="1"/>
          </p:nvPr>
        </p:nvSpPr>
        <p:spPr>
          <a:xfrm>
            <a:off x="685800" y="4267200"/>
            <a:ext cx="7772400" cy="1115568"/>
          </a:xfrm>
        </p:spPr>
        <p:txBody>
          <a:bodyPr/>
          <a:lstStyle/>
          <a:p>
            <a:r>
              <a:rPr lang="en-US" b="1" dirty="0" smtClean="0">
                <a:solidFill>
                  <a:schemeClr val="tx1"/>
                </a:solidFill>
              </a:rPr>
              <a:t>The Chief Reader oversees the grading of the AP exam and determines the raw scores needed to earn a score of one, two, three, four or five</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183880" cy="1051560"/>
          </a:xfrm>
        </p:spPr>
        <p:txBody>
          <a:bodyPr>
            <a:noAutofit/>
          </a:bodyPr>
          <a:lstStyle/>
          <a:p>
            <a:r>
              <a:rPr lang="en-US" sz="3300" dirty="0" smtClean="0">
                <a:solidFill>
                  <a:srgbClr val="FF0000"/>
                </a:solidFill>
              </a:rPr>
              <a:t>Comments of CR to this question</a:t>
            </a:r>
            <a:endParaRPr lang="en-US" sz="3300" dirty="0">
              <a:solidFill>
                <a:srgbClr val="FF0000"/>
              </a:solidFill>
            </a:endParaRPr>
          </a:p>
        </p:txBody>
      </p:sp>
      <p:sp>
        <p:nvSpPr>
          <p:cNvPr id="5" name="Content Placeholder 4"/>
          <p:cNvSpPr>
            <a:spLocks noGrp="1"/>
          </p:cNvSpPr>
          <p:nvPr>
            <p:ph idx="1"/>
          </p:nvPr>
        </p:nvSpPr>
        <p:spPr>
          <a:xfrm>
            <a:off x="476250" y="1600200"/>
            <a:ext cx="8183880" cy="4187952"/>
          </a:xfrm>
        </p:spPr>
        <p:txBody>
          <a:bodyPr/>
          <a:lstStyle/>
          <a:p>
            <a:pPr marL="0" indent="0">
              <a:spcBef>
                <a:spcPts val="0"/>
              </a:spcBef>
              <a:buNone/>
            </a:pPr>
            <a:r>
              <a:rPr lang="en-US" sz="3600" b="1" dirty="0" smtClean="0"/>
              <a:t>Based on your experience at the AP Reading, what message would you like to send to teachers that could improve the performance of their students on the exam?</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37048"/>
          </a:xfrm>
        </p:spPr>
        <p:txBody>
          <a:bodyPr/>
          <a:lstStyle/>
          <a:p>
            <a:pPr>
              <a:lnSpc>
                <a:spcPts val="4500"/>
              </a:lnSpc>
            </a:pPr>
            <a:r>
              <a:rPr lang="en-US" dirty="0" smtClean="0"/>
              <a:t>It is impossible to overemphasize the importance of writing precisely. Vague and unclear answers often made it impossible for AP Readers to determine whether the student understood the chemistry. Clear, precise, and succinct prose does not come naturally; we all must work on this and hold our students accountable for use of correct terminology.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183880" cy="4187952"/>
          </a:xfrm>
        </p:spPr>
        <p:txBody>
          <a:bodyPr/>
          <a:lstStyle/>
          <a:p>
            <a:pPr lvl="0"/>
            <a:r>
              <a:rPr lang="en-US" dirty="0" smtClean="0"/>
              <a:t>Continue to emphasize that an answer should be supported with work and use of units.</a:t>
            </a:r>
          </a:p>
          <a:p>
            <a:pPr lvl="0"/>
            <a:endParaRPr lang="en-US" dirty="0" smtClean="0"/>
          </a:p>
          <a:p>
            <a:pPr lvl="0"/>
            <a:r>
              <a:rPr lang="en-US" dirty="0" smtClean="0"/>
              <a:t>Some students did not show their work to support their choice of orders and thus did not earn any points for this part.</a:t>
            </a:r>
          </a:p>
          <a:p>
            <a:pPr lvl="0"/>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Teach students the difference between a rate law, an integrated rate law, and an equilibrium expression, and to distinguish between rate and time. </a:t>
            </a:r>
          </a:p>
          <a:p>
            <a:endParaRPr lang="en-US" dirty="0" smtClean="0"/>
          </a:p>
          <a:p>
            <a:r>
              <a:rPr lang="en-US" dirty="0" smtClean="0"/>
              <a:t>Teach students what [ ] represents. It was clear that many students did not know how to write the rate law equation. </a:t>
            </a:r>
          </a:p>
          <a:p>
            <a:endParaRPr lang="en-US" dirty="0" smtClean="0"/>
          </a:p>
          <a:p>
            <a:r>
              <a:rPr lang="en-US" dirty="0" smtClean="0"/>
              <a:t>Teach what concentration brackets represent. Help students understand that [ ] (concentration brackets) are not units.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Teach students to set up the problem, substitute the numbers in, and then do the calculation. Often in a non-calculator problem, if the work was clearly shown, a point would be earned even when a computational error was made. </a:t>
            </a:r>
          </a:p>
          <a:p>
            <a:endParaRPr lang="en-US" dirty="0" smtClean="0"/>
          </a:p>
          <a:p>
            <a:r>
              <a:rPr lang="en-US" dirty="0" smtClean="0"/>
              <a:t>Instruct students in graphical analysis of kinetic data.</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Make sure that students give a reason for their choice. </a:t>
            </a:r>
          </a:p>
          <a:p>
            <a:endParaRPr lang="en-US" dirty="0" smtClean="0"/>
          </a:p>
          <a:p>
            <a:r>
              <a:rPr lang="en-US" dirty="0" smtClean="0"/>
              <a:t>Remind students to carefully read the questions.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533400" y="533400"/>
            <a:ext cx="8183563" cy="1050925"/>
          </a:xfrm>
          <a:noFill/>
        </p:spPr>
        <p:txBody>
          <a:bodyPr wrap="square" lIns="91440" tIns="45720" rIns="91440" bIns="45720" numCol="1" anchorCtr="0" compatLnSpc="1">
            <a:prstTxWarp prst="textNoShape">
              <a:avLst/>
            </a:prstTxWarp>
            <a:noAutofit/>
          </a:bodyPr>
          <a:lstStyle/>
          <a:p>
            <a:r>
              <a:rPr lang="en-US" sz="4800" dirty="0" smtClean="0">
                <a:solidFill>
                  <a:srgbClr val="C00000"/>
                </a:solidFill>
                <a:effectLst/>
              </a:rPr>
              <a:t>Internally </a:t>
            </a:r>
            <a:r>
              <a:rPr lang="en-US" sz="4800" dirty="0" smtClean="0">
                <a:solidFill>
                  <a:srgbClr val="C00000"/>
                </a:solidFill>
                <a:effectLst/>
              </a:rPr>
              <a:t>consistent</a:t>
            </a:r>
            <a:endParaRPr lang="en-US" sz="4800" dirty="0" smtClean="0">
              <a:solidFill>
                <a:srgbClr val="C00000"/>
              </a:solidFill>
              <a:effectLst/>
            </a:endParaRPr>
          </a:p>
        </p:txBody>
      </p:sp>
      <p:sp>
        <p:nvSpPr>
          <p:cNvPr id="33795" name="Rectangle 3"/>
          <p:cNvSpPr>
            <a:spLocks noGrp="1"/>
          </p:cNvSpPr>
          <p:nvPr>
            <p:ph type="body" idx="1"/>
          </p:nvPr>
        </p:nvSpPr>
        <p:spPr>
          <a:xfrm>
            <a:off x="457200" y="2133600"/>
            <a:ext cx="8183563" cy="4187825"/>
          </a:xfrm>
        </p:spPr>
        <p:txBody>
          <a:bodyPr/>
          <a:lstStyle/>
          <a:p>
            <a:r>
              <a:rPr lang="en-US" dirty="0" smtClean="0"/>
              <a:t>Every question on the Free-response part of the test will be graded on an “internally </a:t>
            </a:r>
            <a:r>
              <a:rPr lang="en-US" dirty="0" smtClean="0"/>
              <a:t>consistent” </a:t>
            </a:r>
            <a:r>
              <a:rPr lang="en-US" dirty="0" smtClean="0"/>
              <a:t>basis.</a:t>
            </a:r>
          </a:p>
          <a:p>
            <a:pPr>
              <a:buNone/>
            </a:pPr>
            <a:endParaRPr lang="en-US" dirty="0" smtClean="0"/>
          </a:p>
          <a:p>
            <a:r>
              <a:rPr lang="en-US" dirty="0" smtClean="0"/>
              <a:t>That means that if you make a math mistake and show your work, you can still get credit for your answers if the work is </a:t>
            </a:r>
            <a:r>
              <a:rPr lang="en-US" dirty="0" smtClean="0"/>
              <a:t>consistent </a:t>
            </a:r>
            <a:r>
              <a:rPr lang="en-US" dirty="0" smtClean="0"/>
              <a:t>with your mistake.</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a:xfrm>
            <a:off x="533400" y="533400"/>
            <a:ext cx="8183563" cy="1050925"/>
          </a:xfrm>
          <a:noFill/>
        </p:spPr>
        <p:txBody>
          <a:bodyPr wrap="square" lIns="91440" tIns="45720" rIns="91440" bIns="45720" numCol="1" anchorCtr="0" compatLnSpc="1">
            <a:prstTxWarp prst="textNoShape">
              <a:avLst/>
            </a:prstTxWarp>
            <a:noAutofit/>
          </a:bodyPr>
          <a:lstStyle/>
          <a:p>
            <a:r>
              <a:rPr lang="en-US" sz="4800" dirty="0" smtClean="0">
                <a:solidFill>
                  <a:srgbClr val="C00000"/>
                </a:solidFill>
                <a:effectLst/>
              </a:rPr>
              <a:t>Internally </a:t>
            </a:r>
            <a:r>
              <a:rPr lang="en-US" sz="4800" dirty="0" smtClean="0">
                <a:solidFill>
                  <a:srgbClr val="C00000"/>
                </a:solidFill>
                <a:effectLst/>
              </a:rPr>
              <a:t>consistent</a:t>
            </a:r>
            <a:endParaRPr lang="en-US" sz="4800" dirty="0" smtClean="0">
              <a:solidFill>
                <a:srgbClr val="C00000"/>
              </a:solidFill>
              <a:effectLst/>
            </a:endParaRPr>
          </a:p>
        </p:txBody>
      </p:sp>
      <p:sp>
        <p:nvSpPr>
          <p:cNvPr id="34819" name="Rectangle 3"/>
          <p:cNvSpPr>
            <a:spLocks noGrp="1"/>
          </p:cNvSpPr>
          <p:nvPr>
            <p:ph type="body" idx="1"/>
          </p:nvPr>
        </p:nvSpPr>
        <p:spPr>
          <a:xfrm>
            <a:off x="457200" y="1752600"/>
            <a:ext cx="8183563" cy="4568825"/>
          </a:xfrm>
        </p:spPr>
        <p:txBody>
          <a:bodyPr/>
          <a:lstStyle/>
          <a:p>
            <a:r>
              <a:rPr lang="en-US" dirty="0" smtClean="0"/>
              <a:t>If you need the answer from subpart (a) to do subpart (b) and you make a mistake in (a) but use that answer correctly to get the answer for subpart (b), you can still get fill credit on subpart (b).</a:t>
            </a:r>
          </a:p>
          <a:p>
            <a:endParaRPr lang="en-US" dirty="0" smtClean="0"/>
          </a:p>
          <a:p>
            <a:r>
              <a:rPr lang="en-US" b="1" dirty="0" smtClean="0"/>
              <a:t>VERY COMMON TO GET “IC” POINTS ON THE KINETIC QUESTION.  </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a:xfrm>
            <a:off x="457200" y="228600"/>
            <a:ext cx="8183563" cy="1050925"/>
          </a:xfrm>
          <a:noFill/>
        </p:spPr>
        <p:txBody>
          <a:bodyPr wrap="square" lIns="91440" tIns="45720" rIns="91440" bIns="45720" numCol="1" anchorCtr="0" compatLnSpc="1">
            <a:prstTxWarp prst="textNoShape">
              <a:avLst/>
            </a:prstTxWarp>
            <a:noAutofit/>
          </a:bodyPr>
          <a:lstStyle/>
          <a:p>
            <a:r>
              <a:rPr lang="en-US" sz="4800" dirty="0" smtClean="0">
                <a:solidFill>
                  <a:srgbClr val="C00000"/>
                </a:solidFill>
                <a:effectLst/>
              </a:rPr>
              <a:t>Internally </a:t>
            </a:r>
            <a:r>
              <a:rPr lang="en-US" sz="4800" dirty="0" smtClean="0">
                <a:solidFill>
                  <a:srgbClr val="C00000"/>
                </a:solidFill>
                <a:effectLst/>
              </a:rPr>
              <a:t>consistent</a:t>
            </a:r>
            <a:endParaRPr lang="en-US" sz="4800" dirty="0" smtClean="0">
              <a:solidFill>
                <a:srgbClr val="C00000"/>
              </a:solidFill>
              <a:effectLst/>
            </a:endParaRPr>
          </a:p>
        </p:txBody>
      </p:sp>
      <p:sp>
        <p:nvSpPr>
          <p:cNvPr id="34819" name="Rectangle 3"/>
          <p:cNvSpPr>
            <a:spLocks noGrp="1"/>
          </p:cNvSpPr>
          <p:nvPr>
            <p:ph type="body" idx="1"/>
          </p:nvPr>
        </p:nvSpPr>
        <p:spPr>
          <a:xfrm>
            <a:off x="457200" y="1371600"/>
            <a:ext cx="8183563" cy="4568825"/>
          </a:xfrm>
        </p:spPr>
        <p:txBody>
          <a:bodyPr/>
          <a:lstStyle/>
          <a:p>
            <a:r>
              <a:rPr lang="en-US" dirty="0" smtClean="0"/>
              <a:t>Usually shows up when you have to determine the order for each reactant and then use that order to write the rate law.</a:t>
            </a:r>
          </a:p>
          <a:p>
            <a:endParaRPr lang="en-US" dirty="0" smtClean="0"/>
          </a:p>
          <a:p>
            <a:r>
              <a:rPr lang="en-US" b="1" dirty="0" smtClean="0"/>
              <a:t>If you can not determine one of the orders write “I do not know how to find the order for ___.  I will assume second order.”  </a:t>
            </a:r>
          </a:p>
          <a:p>
            <a:endParaRPr lang="en-US" b="1" dirty="0" smtClean="0"/>
          </a:p>
          <a:p>
            <a:r>
              <a:rPr lang="en-US" sz="3200" b="1" dirty="0" smtClean="0">
                <a:solidFill>
                  <a:schemeClr val="accent4">
                    <a:lumMod val="75000"/>
                  </a:schemeClr>
                </a:solidFill>
              </a:rPr>
              <a:t>Then do the rest of the problem.  </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Autofit/>
          </a:bodyPr>
          <a:lstStyle/>
          <a:p>
            <a:pPr algn="ctr"/>
            <a:r>
              <a:rPr lang="en-US" sz="4000" dirty="0" smtClean="0">
                <a:solidFill>
                  <a:schemeClr val="tx1"/>
                </a:solidFill>
                <a:effectLst/>
              </a:rPr>
              <a:t>Typical Scores</a:t>
            </a:r>
            <a:endParaRPr lang="en-US" sz="4000" dirty="0">
              <a:solidFill>
                <a:schemeClr val="tx1"/>
              </a:solidFill>
              <a:effectLst/>
            </a:endParaRPr>
          </a:p>
        </p:txBody>
      </p:sp>
      <p:graphicFrame>
        <p:nvGraphicFramePr>
          <p:cNvPr id="4" name="Table 3"/>
          <p:cNvGraphicFramePr>
            <a:graphicFrameLocks noGrp="1"/>
          </p:cNvGraphicFramePr>
          <p:nvPr/>
        </p:nvGraphicFramePr>
        <p:xfrm>
          <a:off x="533400" y="1676400"/>
          <a:ext cx="8077200" cy="3911844"/>
        </p:xfrm>
        <a:graphic>
          <a:graphicData uri="http://schemas.openxmlformats.org/drawingml/2006/table">
            <a:tbl>
              <a:tblPr firstRow="1" bandRow="1">
                <a:tableStyleId>{5C22544A-7EE6-4342-B048-85BDC9FD1C3A}</a:tableStyleId>
              </a:tblPr>
              <a:tblGrid>
                <a:gridCol w="1615440"/>
                <a:gridCol w="1615440"/>
                <a:gridCol w="1341120"/>
                <a:gridCol w="1889760"/>
                <a:gridCol w="1615440"/>
              </a:tblGrid>
              <a:tr h="1122437">
                <a:tc>
                  <a:txBody>
                    <a:bodyPr/>
                    <a:lstStyle/>
                    <a:p>
                      <a:pPr algn="ctr"/>
                      <a:r>
                        <a:rPr lang="en-US" sz="2000" dirty="0" smtClean="0"/>
                        <a:t>Year</a:t>
                      </a:r>
                      <a:endParaRPr lang="en-US" sz="2000" dirty="0"/>
                    </a:p>
                  </a:txBody>
                  <a:tcPr/>
                </a:tc>
                <a:tc>
                  <a:txBody>
                    <a:bodyPr/>
                    <a:lstStyle/>
                    <a:p>
                      <a:pPr algn="ctr"/>
                      <a:r>
                        <a:rPr lang="en-US" sz="2000" dirty="0" smtClean="0"/>
                        <a:t>Mean Score</a:t>
                      </a:r>
                      <a:endParaRPr lang="en-US" sz="2000" dirty="0"/>
                    </a:p>
                  </a:txBody>
                  <a:tcPr/>
                </a:tc>
                <a:tc>
                  <a:txBody>
                    <a:bodyPr/>
                    <a:lstStyle/>
                    <a:p>
                      <a:pPr algn="ctr"/>
                      <a:r>
                        <a:rPr lang="en-US" sz="2000" dirty="0" smtClean="0"/>
                        <a:t>Out of</a:t>
                      </a:r>
                      <a:endParaRPr lang="en-US" sz="2000" dirty="0"/>
                    </a:p>
                  </a:txBody>
                  <a:tcPr/>
                </a:tc>
                <a:tc>
                  <a:txBody>
                    <a:bodyPr/>
                    <a:lstStyle/>
                    <a:p>
                      <a:pPr algn="ctr"/>
                      <a:r>
                        <a:rPr lang="en-US" sz="2000" dirty="0" smtClean="0"/>
                        <a:t>Percentage</a:t>
                      </a:r>
                      <a:endParaRPr lang="en-US" sz="2000" dirty="0"/>
                    </a:p>
                  </a:txBody>
                  <a:tcPr/>
                </a:tc>
                <a:tc>
                  <a:txBody>
                    <a:bodyPr/>
                    <a:lstStyle/>
                    <a:p>
                      <a:pPr algn="ctr"/>
                      <a:r>
                        <a:rPr lang="en-US" sz="2000" dirty="0" smtClean="0"/>
                        <a:t>Number of points for kinetics</a:t>
                      </a:r>
                      <a:endParaRPr lang="en-US" sz="2000" dirty="0"/>
                    </a:p>
                  </a:txBody>
                  <a:tcPr/>
                </a:tc>
              </a:tr>
              <a:tr h="650301">
                <a:tc>
                  <a:txBody>
                    <a:bodyPr/>
                    <a:lstStyle/>
                    <a:p>
                      <a:pPr algn="ctr"/>
                      <a:r>
                        <a:rPr lang="en-US" sz="3200" dirty="0" smtClean="0"/>
                        <a:t>2003</a:t>
                      </a:r>
                      <a:endParaRPr lang="en-US" sz="3200" dirty="0"/>
                    </a:p>
                  </a:txBody>
                  <a:tcPr/>
                </a:tc>
                <a:tc>
                  <a:txBody>
                    <a:bodyPr/>
                    <a:lstStyle/>
                    <a:p>
                      <a:pPr algn="ctr"/>
                      <a:r>
                        <a:rPr lang="en-US" sz="3200" dirty="0" smtClean="0"/>
                        <a:t>4.51</a:t>
                      </a:r>
                      <a:endParaRPr lang="en-US" sz="3200" dirty="0"/>
                    </a:p>
                  </a:txBody>
                  <a:tcPr/>
                </a:tc>
                <a:tc>
                  <a:txBody>
                    <a:bodyPr/>
                    <a:lstStyle/>
                    <a:p>
                      <a:pPr algn="ctr"/>
                      <a:r>
                        <a:rPr lang="en-US" sz="3200" dirty="0" smtClean="0"/>
                        <a:t>8</a:t>
                      </a:r>
                      <a:endParaRPr lang="en-US" sz="3200" dirty="0"/>
                    </a:p>
                  </a:txBody>
                  <a:tcPr/>
                </a:tc>
                <a:tc>
                  <a:txBody>
                    <a:bodyPr/>
                    <a:lstStyle/>
                    <a:p>
                      <a:pPr algn="ctr"/>
                      <a:r>
                        <a:rPr lang="en-US" sz="3200" dirty="0" smtClean="0"/>
                        <a:t>56.4%</a:t>
                      </a:r>
                      <a:endParaRPr lang="en-US" sz="3200" dirty="0"/>
                    </a:p>
                  </a:txBody>
                  <a:tcPr/>
                </a:tc>
                <a:tc>
                  <a:txBody>
                    <a:bodyPr/>
                    <a:lstStyle/>
                    <a:p>
                      <a:pPr algn="ctr"/>
                      <a:r>
                        <a:rPr lang="en-US" sz="3200" dirty="0" smtClean="0"/>
                        <a:t>6</a:t>
                      </a:r>
                      <a:endParaRPr lang="en-US" sz="3200" dirty="0"/>
                    </a:p>
                  </a:txBody>
                  <a:tcPr/>
                </a:tc>
              </a:tr>
              <a:tr h="650301">
                <a:tc>
                  <a:txBody>
                    <a:bodyPr/>
                    <a:lstStyle/>
                    <a:p>
                      <a:pPr algn="ctr"/>
                      <a:r>
                        <a:rPr lang="en-US" sz="3200" dirty="0" smtClean="0"/>
                        <a:t>2005</a:t>
                      </a:r>
                      <a:endParaRPr lang="en-US" sz="3200" dirty="0"/>
                    </a:p>
                  </a:txBody>
                  <a:tcPr/>
                </a:tc>
                <a:tc>
                  <a:txBody>
                    <a:bodyPr/>
                    <a:lstStyle/>
                    <a:p>
                      <a:pPr algn="ctr"/>
                      <a:r>
                        <a:rPr lang="en-US" sz="3200" dirty="0" smtClean="0"/>
                        <a:t>4.8</a:t>
                      </a:r>
                      <a:endParaRPr lang="en-US" sz="3200" dirty="0"/>
                    </a:p>
                  </a:txBody>
                  <a:tcPr/>
                </a:tc>
                <a:tc>
                  <a:txBody>
                    <a:bodyPr/>
                    <a:lstStyle/>
                    <a:p>
                      <a:pPr algn="ctr"/>
                      <a:r>
                        <a:rPr lang="en-US" sz="3200" dirty="0" smtClean="0"/>
                        <a:t>9</a:t>
                      </a:r>
                      <a:endParaRPr lang="en-US" sz="3200" dirty="0"/>
                    </a:p>
                  </a:txBody>
                  <a:tcPr/>
                </a:tc>
                <a:tc>
                  <a:txBody>
                    <a:bodyPr/>
                    <a:lstStyle/>
                    <a:p>
                      <a:pPr algn="ctr"/>
                      <a:r>
                        <a:rPr lang="en-US" sz="3200" dirty="0" smtClean="0"/>
                        <a:t>53.3%</a:t>
                      </a:r>
                      <a:endParaRPr lang="en-US" sz="3200" dirty="0"/>
                    </a:p>
                  </a:txBody>
                  <a:tcPr/>
                </a:tc>
                <a:tc>
                  <a:txBody>
                    <a:bodyPr/>
                    <a:lstStyle/>
                    <a:p>
                      <a:pPr algn="ctr"/>
                      <a:r>
                        <a:rPr lang="en-US" sz="3200" dirty="0" smtClean="0"/>
                        <a:t>9</a:t>
                      </a:r>
                      <a:endParaRPr lang="en-US" sz="3200" dirty="0"/>
                    </a:p>
                  </a:txBody>
                  <a:tcPr/>
                </a:tc>
              </a:tr>
              <a:tr h="650301">
                <a:tc>
                  <a:txBody>
                    <a:bodyPr/>
                    <a:lstStyle/>
                    <a:p>
                      <a:pPr algn="ctr"/>
                      <a:r>
                        <a:rPr lang="en-US" sz="3200" dirty="0" smtClean="0"/>
                        <a:t>2010</a:t>
                      </a:r>
                      <a:endParaRPr lang="en-US" sz="3200" dirty="0"/>
                    </a:p>
                  </a:txBody>
                  <a:tcPr/>
                </a:tc>
                <a:tc>
                  <a:txBody>
                    <a:bodyPr/>
                    <a:lstStyle/>
                    <a:p>
                      <a:pPr algn="ctr"/>
                      <a:r>
                        <a:rPr lang="en-US" sz="3200" dirty="0" smtClean="0"/>
                        <a:t>4.05</a:t>
                      </a:r>
                      <a:endParaRPr lang="en-US" sz="3200" dirty="0"/>
                    </a:p>
                  </a:txBody>
                  <a:tcPr/>
                </a:tc>
                <a:tc>
                  <a:txBody>
                    <a:bodyPr/>
                    <a:lstStyle/>
                    <a:p>
                      <a:pPr algn="ctr"/>
                      <a:r>
                        <a:rPr lang="en-US" sz="3200" dirty="0" smtClean="0"/>
                        <a:t>9</a:t>
                      </a:r>
                      <a:endParaRPr lang="en-US" sz="3200" dirty="0"/>
                    </a:p>
                  </a:txBody>
                  <a:tcPr/>
                </a:tc>
                <a:tc>
                  <a:txBody>
                    <a:bodyPr/>
                    <a:lstStyle/>
                    <a:p>
                      <a:pPr algn="ctr"/>
                      <a:r>
                        <a:rPr lang="en-US" sz="3200" dirty="0" smtClean="0"/>
                        <a:t>45.0%</a:t>
                      </a:r>
                      <a:endParaRPr lang="en-US" sz="3200" dirty="0"/>
                    </a:p>
                  </a:txBody>
                  <a:tcPr/>
                </a:tc>
                <a:tc>
                  <a:txBody>
                    <a:bodyPr/>
                    <a:lstStyle/>
                    <a:p>
                      <a:pPr algn="ctr"/>
                      <a:r>
                        <a:rPr lang="en-US" sz="3200" dirty="0" smtClean="0"/>
                        <a:t>6</a:t>
                      </a:r>
                      <a:endParaRPr lang="en-US" sz="3200" dirty="0"/>
                    </a:p>
                  </a:txBody>
                  <a:tcPr/>
                </a:tc>
              </a:tr>
              <a:tr h="650301">
                <a:tc>
                  <a:txBody>
                    <a:bodyPr/>
                    <a:lstStyle/>
                    <a:p>
                      <a:pPr algn="ctr"/>
                      <a:r>
                        <a:rPr lang="en-US" sz="3200" dirty="0" smtClean="0"/>
                        <a:t>2011</a:t>
                      </a:r>
                      <a:endParaRPr lang="en-US" sz="3200" dirty="0"/>
                    </a:p>
                  </a:txBody>
                  <a:tcPr/>
                </a:tc>
                <a:tc>
                  <a:txBody>
                    <a:bodyPr/>
                    <a:lstStyle/>
                    <a:p>
                      <a:pPr algn="ctr"/>
                      <a:r>
                        <a:rPr lang="en-US" sz="3200" dirty="0" smtClean="0"/>
                        <a:t>2.98</a:t>
                      </a:r>
                      <a:endParaRPr lang="en-US" sz="3200" dirty="0"/>
                    </a:p>
                  </a:txBody>
                  <a:tcPr/>
                </a:tc>
                <a:tc>
                  <a:txBody>
                    <a:bodyPr/>
                    <a:lstStyle/>
                    <a:p>
                      <a:pPr algn="ctr"/>
                      <a:r>
                        <a:rPr lang="en-US" sz="3200" dirty="0" smtClean="0"/>
                        <a:t>8</a:t>
                      </a:r>
                      <a:endParaRPr lang="en-US" sz="3200" dirty="0"/>
                    </a:p>
                  </a:txBody>
                  <a:tcPr/>
                </a:tc>
                <a:tc>
                  <a:txBody>
                    <a:bodyPr/>
                    <a:lstStyle/>
                    <a:p>
                      <a:pPr algn="ctr"/>
                      <a:r>
                        <a:rPr lang="en-US" sz="3200" dirty="0" smtClean="0"/>
                        <a:t>37.3%</a:t>
                      </a:r>
                      <a:endParaRPr lang="en-US" sz="3200" dirty="0"/>
                    </a:p>
                  </a:txBody>
                  <a:tcPr/>
                </a:tc>
                <a:tc>
                  <a:txBody>
                    <a:bodyPr/>
                    <a:lstStyle/>
                    <a:p>
                      <a:pPr algn="ctr"/>
                      <a:r>
                        <a:rPr lang="en-US" sz="3200" dirty="0" smtClean="0"/>
                        <a:t>4</a:t>
                      </a:r>
                      <a:endParaRPr lang="en-US" sz="32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24400"/>
            <a:ext cx="8183562" cy="1052512"/>
          </a:xfrm>
        </p:spPr>
        <p:txBody>
          <a:bodyPr/>
          <a:lstStyle/>
          <a:p>
            <a:pPr fontAlgn="auto">
              <a:spcAft>
                <a:spcPts val="0"/>
              </a:spcAft>
              <a:defRPr/>
            </a:pPr>
            <a:r>
              <a:rPr lang="en-US" dirty="0" smtClean="0">
                <a:solidFill>
                  <a:schemeClr val="accent1">
                    <a:tint val="88000"/>
                    <a:satMod val="150000"/>
                  </a:schemeClr>
                </a:solidFill>
              </a:rPr>
              <a:t>1999 to 2011 AP FR Question</a:t>
            </a:r>
            <a:endParaRPr lang="en-US" dirty="0">
              <a:solidFill>
                <a:schemeClr val="accent1">
                  <a:tint val="88000"/>
                  <a:satMod val="150000"/>
                </a:schemeClr>
              </a:solidFill>
            </a:endParaRPr>
          </a:p>
        </p:txBody>
      </p:sp>
      <p:sp>
        <p:nvSpPr>
          <p:cNvPr id="7171" name="Content Placeholder 2"/>
          <p:cNvSpPr>
            <a:spLocks noGrp="1"/>
          </p:cNvSpPr>
          <p:nvPr>
            <p:ph idx="1"/>
          </p:nvPr>
        </p:nvSpPr>
        <p:spPr>
          <a:xfrm>
            <a:off x="503238" y="530225"/>
            <a:ext cx="8183562" cy="3279775"/>
          </a:xfrm>
          <a:ln>
            <a:noFill/>
          </a:ln>
        </p:spPr>
        <p:txBody>
          <a:bodyPr/>
          <a:lstStyle/>
          <a:p>
            <a:pPr lvl="0"/>
            <a:r>
              <a:rPr lang="en-US" sz="3600" dirty="0" smtClean="0"/>
              <a:t>11 calculator based questions</a:t>
            </a:r>
          </a:p>
          <a:p>
            <a:pPr lvl="0"/>
            <a:r>
              <a:rPr lang="en-US" sz="3600" dirty="0" smtClean="0"/>
              <a:t>6 non-calculator based questions</a:t>
            </a:r>
          </a:p>
          <a:p>
            <a:pPr lvl="0"/>
            <a:endParaRPr lang="en-US" sz="3600" dirty="0" smtClean="0"/>
          </a:p>
          <a:p>
            <a:pPr lvl="0"/>
            <a:r>
              <a:rPr lang="en-US" sz="3600" dirty="0" smtClean="0"/>
              <a:t>Usually combined with other topics so that kinetics is a part of a question (especially the more recent questions).</a:t>
            </a:r>
          </a:p>
          <a:p>
            <a:pPr>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1999 to 2011 AP FR Question</a:t>
            </a:r>
            <a:endParaRPr lang="en-US" dirty="0">
              <a:solidFill>
                <a:schemeClr val="accent1">
                  <a:tint val="88000"/>
                  <a:satMod val="150000"/>
                </a:schemeClr>
              </a:solidFill>
            </a:endParaRPr>
          </a:p>
        </p:txBody>
      </p:sp>
      <p:sp>
        <p:nvSpPr>
          <p:cNvPr id="7171" name="Content Placeholder 2"/>
          <p:cNvSpPr>
            <a:spLocks noGrp="1"/>
          </p:cNvSpPr>
          <p:nvPr>
            <p:ph idx="1"/>
          </p:nvPr>
        </p:nvSpPr>
        <p:spPr>
          <a:xfrm>
            <a:off x="503238" y="530225"/>
            <a:ext cx="8183562" cy="3279775"/>
          </a:xfrm>
          <a:ln>
            <a:noFill/>
          </a:ln>
        </p:spPr>
        <p:txBody>
          <a:bodyPr/>
          <a:lstStyle/>
          <a:p>
            <a:pPr lvl="0">
              <a:lnSpc>
                <a:spcPct val="150000"/>
              </a:lnSpc>
            </a:pPr>
            <a:r>
              <a:rPr lang="en-US" sz="3600" dirty="0" smtClean="0"/>
              <a:t>Table of initial rates = 9</a:t>
            </a:r>
          </a:p>
          <a:p>
            <a:pPr lvl="0">
              <a:lnSpc>
                <a:spcPct val="150000"/>
              </a:lnSpc>
            </a:pPr>
            <a:r>
              <a:rPr lang="en-US" sz="3600" dirty="0" smtClean="0"/>
              <a:t>Graphical questions = 8</a:t>
            </a:r>
          </a:p>
          <a:p>
            <a:pPr lvl="0">
              <a:lnSpc>
                <a:spcPct val="150000"/>
              </a:lnSpc>
            </a:pPr>
            <a:r>
              <a:rPr lang="en-US" sz="3600" dirty="0" smtClean="0"/>
              <a:t>Mechanism = 6</a:t>
            </a:r>
          </a:p>
          <a:p>
            <a:pPr lvl="0">
              <a:lnSpc>
                <a:spcPct val="150000"/>
              </a:lnSpc>
            </a:pPr>
            <a:r>
              <a:rPr lang="en-US" sz="3600" dirty="0" smtClean="0"/>
              <a:t>Catalyst/Intermediate  = 3</a:t>
            </a:r>
          </a:p>
          <a:p>
            <a:pPr lvl="0">
              <a:lnSpc>
                <a:spcPct val="150000"/>
              </a:lnSpc>
            </a:pPr>
            <a:r>
              <a:rPr lang="en-US" sz="3600" dirty="0" smtClean="0"/>
              <a:t>Half-life = 3</a:t>
            </a:r>
          </a:p>
          <a:p>
            <a:pPr>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597</TotalTime>
  <Words>1200</Words>
  <Application>Microsoft Office PowerPoint</Application>
  <PresentationFormat>On-screen Show (4:3)</PresentationFormat>
  <Paragraphs>201</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Aspect</vt:lpstr>
      <vt:lpstr>Equation</vt:lpstr>
      <vt:lpstr>AP Free Response Question Analysis</vt:lpstr>
      <vt:lpstr>Entry Point</vt:lpstr>
      <vt:lpstr>Entry Point</vt:lpstr>
      <vt:lpstr>Internally consistent</vt:lpstr>
      <vt:lpstr>Internally consistent</vt:lpstr>
      <vt:lpstr>Internally consistent</vt:lpstr>
      <vt:lpstr>Typical Scores</vt:lpstr>
      <vt:lpstr>1999 to 2011 AP FR Question</vt:lpstr>
      <vt:lpstr>1999 to 2011 AP FR Question</vt:lpstr>
      <vt:lpstr> </vt:lpstr>
      <vt:lpstr> </vt:lpstr>
      <vt:lpstr>Two main types of kinetics</vt:lpstr>
      <vt:lpstr> </vt:lpstr>
      <vt:lpstr> </vt:lpstr>
      <vt:lpstr> </vt:lpstr>
      <vt:lpstr> </vt:lpstr>
      <vt:lpstr>Slide 17</vt:lpstr>
      <vt:lpstr>Slide 18</vt:lpstr>
      <vt:lpstr>Slide 19</vt:lpstr>
      <vt:lpstr>Mathematical Justification</vt:lpstr>
      <vt:lpstr>Verbal Justification</vt:lpstr>
      <vt:lpstr>Slide 22</vt:lpstr>
      <vt:lpstr>SHOW YOUR WORK  SHOW ALL OF YOUR WORK  SHOW MORE OF YOUR WORK.</vt:lpstr>
      <vt:lpstr>Graphical Questions</vt:lpstr>
      <vt:lpstr>Slide 25</vt:lpstr>
      <vt:lpstr>Graphical Questions –  The CLeaR Approach</vt:lpstr>
      <vt:lpstr>Slide 27</vt:lpstr>
      <vt:lpstr>Slide 28</vt:lpstr>
      <vt:lpstr>How to find k</vt:lpstr>
      <vt:lpstr>Units on rate constant, k   Both table and graphical problems</vt:lpstr>
      <vt:lpstr>Units on rate constant, k</vt:lpstr>
      <vt:lpstr>Units are always going to be</vt:lpstr>
      <vt:lpstr>Chief Readers Comments</vt:lpstr>
      <vt:lpstr>Comments of CR to this question</vt:lpstr>
      <vt:lpstr>Slide 35</vt:lpstr>
      <vt:lpstr>Slide 36</vt:lpstr>
      <vt:lpstr>Slide 37</vt:lpstr>
      <vt:lpstr>Slide 38</vt:lpstr>
      <vt:lpstr>Slide 39</vt:lpstr>
    </vt:vector>
  </TitlesOfParts>
  <Company>DISD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Free Response Question Analysis</dc:title>
  <dc:creator>DISD</dc:creator>
  <cp:lastModifiedBy>carolyn.fruin</cp:lastModifiedBy>
  <cp:revision>59</cp:revision>
  <dcterms:created xsi:type="dcterms:W3CDTF">2011-09-27T20:47:21Z</dcterms:created>
  <dcterms:modified xsi:type="dcterms:W3CDTF">2012-06-26T00:52:50Z</dcterms:modified>
</cp:coreProperties>
</file>